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Lst>
  <p:sldSz cx="18288000" cy="10287000"/>
  <p:notesSz cx="6858000" cy="9144000"/>
  <p:embeddedFontLst>
    <p:embeddedFont>
      <p:font typeface="Aileron Bold" panose="020B0604020202020204" charset="-94"/>
      <p:regular r:id="rId18"/>
    </p:embeddedFont>
    <p:embeddedFont>
      <p:font typeface="Arial Bold" panose="020B0604020202020204" charset="-94"/>
      <p:regular r:id="rId19"/>
      <p:bold r:id="rId20"/>
    </p:embeddedFont>
    <p:embeddedFont>
      <p:font typeface="Roboto Bold" panose="020B0604020202020204" charset="0"/>
      <p:regular r:id="rId21"/>
    </p:embeddedFont>
    <p:embeddedFont>
      <p:font typeface="Roboto Condensed" panose="02000000000000000000" pitchFamily="2" charset="0"/>
      <p:regular r:id="rId22"/>
    </p:embeddedFont>
    <p:embeddedFont>
      <p:font typeface="Roboto Condensed Bold" panose="02000000000000000000" charset="0"/>
      <p:regular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0" d="100"/>
          <a:sy n="70" d="100"/>
        </p:scale>
        <p:origin x="774" y="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8/9/2024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push dir="u"/>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push dir="u"/>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8/9/2024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push di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8/9/2024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push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8/9/2024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push di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push di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push dir="u"/>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push dir="u"/>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8/9/2024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slow">
    <p:push dir="u"/>
  </p:transition>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jpeg"/><Relationship Id="rId1" Type="http://schemas.openxmlformats.org/officeDocument/2006/relationships/slideLayout" Target="../slideLayouts/slideLayout7.xml"/><Relationship Id="rId5" Type="http://schemas.openxmlformats.org/officeDocument/2006/relationships/image" Target="../media/image28.png"/><Relationship Id="rId4" Type="http://schemas.openxmlformats.org/officeDocument/2006/relationships/image" Target="../media/image27.sv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9.png"/><Relationship Id="rId4" Type="http://schemas.openxmlformats.org/officeDocument/2006/relationships/image" Target="../media/image2.jpeg"/></Relationships>
</file>

<file path=ppt/slides/_rels/slide1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jpeg"/><Relationship Id="rId1" Type="http://schemas.openxmlformats.org/officeDocument/2006/relationships/slideLayout" Target="../slideLayouts/slideLayout7.xml"/><Relationship Id="rId4" Type="http://schemas.openxmlformats.org/officeDocument/2006/relationships/image" Target="../media/image8.svg"/></Relationships>
</file>

<file path=ppt/slides/_rels/slide4.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image" Target="../media/image18.svg"/><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image" Target="../media/image12.svg"/><Relationship Id="rId11" Type="http://schemas.openxmlformats.org/officeDocument/2006/relationships/image" Target="../media/image17.png"/><Relationship Id="rId5" Type="http://schemas.openxmlformats.org/officeDocument/2006/relationships/image" Target="../media/image11.png"/><Relationship Id="rId10" Type="http://schemas.openxmlformats.org/officeDocument/2006/relationships/image" Target="../media/image16.svg"/><Relationship Id="rId4" Type="http://schemas.openxmlformats.org/officeDocument/2006/relationships/image" Target="../media/image10.svg"/><Relationship Id="rId9" Type="http://schemas.openxmlformats.org/officeDocument/2006/relationships/image" Target="../media/image15.png"/></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jpeg"/><Relationship Id="rId1" Type="http://schemas.openxmlformats.org/officeDocument/2006/relationships/slideLayout" Target="../slideLayouts/slideLayout7.xml"/><Relationship Id="rId4" Type="http://schemas.openxmlformats.org/officeDocument/2006/relationships/image" Target="../media/image20.svg"/></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jpeg"/><Relationship Id="rId1" Type="http://schemas.openxmlformats.org/officeDocument/2006/relationships/slideLayout" Target="../slideLayouts/slideLayout7.xml"/><Relationship Id="rId5" Type="http://schemas.openxmlformats.org/officeDocument/2006/relationships/image" Target="../media/image23.svg"/><Relationship Id="rId4" Type="http://schemas.openxmlformats.org/officeDocument/2006/relationships/image" Target="../media/image22.png"/></Relationships>
</file>

<file path=ppt/slides/_rels/slide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jpeg"/><Relationship Id="rId1" Type="http://schemas.openxmlformats.org/officeDocument/2006/relationships/slideLayout" Target="../slideLayouts/slideLayout7.xml"/><Relationship Id="rId4" Type="http://schemas.openxmlformats.org/officeDocument/2006/relationships/image" Target="../media/image25.svg"/></Relationships>
</file>

<file path=ppt/slides/_rels/slide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2"/>
              <a:stretch>
                <a:fillRect/>
              </a:stretch>
            </a:blipFill>
          </p:spPr>
          <p:txBody>
            <a:bodyPr/>
            <a:lstStyle/>
            <a:p>
              <a:endParaRPr lang="tr-TR"/>
            </a:p>
          </p:txBody>
        </p:sp>
      </p:grpSp>
      <p:sp>
        <p:nvSpPr>
          <p:cNvPr id="4" name="TextBox 4"/>
          <p:cNvSpPr txBox="1"/>
          <p:nvPr/>
        </p:nvSpPr>
        <p:spPr>
          <a:xfrm>
            <a:off x="4538758" y="4150940"/>
            <a:ext cx="9920192" cy="859210"/>
          </a:xfrm>
          <a:prstGeom prst="rect">
            <a:avLst/>
          </a:prstGeom>
        </p:spPr>
        <p:txBody>
          <a:bodyPr wrap="square" lIns="0" tIns="0" rIns="0" bIns="0" rtlCol="0" anchor="t">
            <a:spAutoFit/>
          </a:bodyPr>
          <a:lstStyle/>
          <a:p>
            <a:pPr algn="ctr">
              <a:lnSpc>
                <a:spcPts val="6656"/>
              </a:lnSpc>
            </a:pPr>
            <a:r>
              <a:rPr lang="en-US" sz="6400" dirty="0" err="1">
                <a:solidFill>
                  <a:srgbClr val="004AAD"/>
                </a:solidFill>
                <a:latin typeface="HK Modular"/>
                <a:ea typeface="HK Modular"/>
                <a:cs typeface="HK Modular"/>
                <a:sym typeface="HK Modular"/>
              </a:rPr>
              <a:t>Türkçe</a:t>
            </a:r>
            <a:r>
              <a:rPr lang="en-US" sz="6400" dirty="0">
                <a:solidFill>
                  <a:srgbClr val="004AAD"/>
                </a:solidFill>
                <a:latin typeface="HK Modular"/>
                <a:ea typeface="HK Modular"/>
                <a:cs typeface="HK Modular"/>
                <a:sym typeface="HK Modular"/>
              </a:rPr>
              <a:t> </a:t>
            </a:r>
            <a:r>
              <a:rPr lang="en-US" sz="6400" dirty="0" err="1">
                <a:solidFill>
                  <a:srgbClr val="004AAD"/>
                </a:solidFill>
                <a:latin typeface="HK Modular"/>
                <a:ea typeface="HK Modular"/>
                <a:cs typeface="HK Modular"/>
                <a:sym typeface="HK Modular"/>
              </a:rPr>
              <a:t>Doğal</a:t>
            </a:r>
            <a:r>
              <a:rPr lang="en-US" sz="6400" dirty="0">
                <a:solidFill>
                  <a:srgbClr val="004AAD"/>
                </a:solidFill>
                <a:latin typeface="HK Modular"/>
                <a:ea typeface="HK Modular"/>
                <a:cs typeface="HK Modular"/>
                <a:sym typeface="HK Modular"/>
              </a:rPr>
              <a:t> </a:t>
            </a:r>
            <a:r>
              <a:rPr lang="en-US" sz="6400" dirty="0" err="1">
                <a:solidFill>
                  <a:srgbClr val="004AAD"/>
                </a:solidFill>
                <a:latin typeface="HK Modular"/>
                <a:ea typeface="HK Modular"/>
                <a:cs typeface="HK Modular"/>
                <a:sym typeface="HK Modular"/>
              </a:rPr>
              <a:t>Dİl</a:t>
            </a:r>
            <a:r>
              <a:rPr lang="en-US" sz="6400" dirty="0">
                <a:solidFill>
                  <a:srgbClr val="004AAD"/>
                </a:solidFill>
                <a:latin typeface="HK Modular"/>
                <a:ea typeface="HK Modular"/>
                <a:cs typeface="HK Modular"/>
                <a:sym typeface="HK Modular"/>
              </a:rPr>
              <a:t> </a:t>
            </a:r>
            <a:r>
              <a:rPr lang="en-US" sz="6400" dirty="0" err="1">
                <a:solidFill>
                  <a:srgbClr val="004AAD"/>
                </a:solidFill>
                <a:latin typeface="HK Modular"/>
                <a:ea typeface="HK Modular"/>
                <a:cs typeface="HK Modular"/>
                <a:sym typeface="HK Modular"/>
              </a:rPr>
              <a:t>İşleme</a:t>
            </a:r>
            <a:endParaRPr lang="en-US" sz="6400" dirty="0">
              <a:solidFill>
                <a:srgbClr val="004AAD"/>
              </a:solidFill>
              <a:latin typeface="HK Modular"/>
              <a:ea typeface="HK Modular"/>
              <a:cs typeface="HK Modular"/>
              <a:sym typeface="HK Modular"/>
            </a:endParaRPr>
          </a:p>
        </p:txBody>
      </p:sp>
      <p:sp>
        <p:nvSpPr>
          <p:cNvPr id="5" name="TextBox 5"/>
          <p:cNvSpPr txBox="1"/>
          <p:nvPr/>
        </p:nvSpPr>
        <p:spPr>
          <a:xfrm>
            <a:off x="6459178" y="5010150"/>
            <a:ext cx="5369644" cy="597535"/>
          </a:xfrm>
          <a:prstGeom prst="rect">
            <a:avLst/>
          </a:prstGeom>
        </p:spPr>
        <p:txBody>
          <a:bodyPr lIns="0" tIns="0" rIns="0" bIns="0" rtlCol="0" anchor="t">
            <a:spAutoFit/>
          </a:bodyPr>
          <a:lstStyle/>
          <a:p>
            <a:pPr algn="ctr">
              <a:lnSpc>
                <a:spcPts val="4339"/>
              </a:lnSpc>
            </a:pPr>
            <a:r>
              <a:rPr lang="en-US" sz="3099">
                <a:solidFill>
                  <a:srgbClr val="004AAD"/>
                </a:solidFill>
                <a:latin typeface="HK Modular"/>
                <a:ea typeface="HK Modular"/>
                <a:cs typeface="HK Modular"/>
                <a:sym typeface="HK Modular"/>
              </a:rPr>
              <a:t>8 - 9 Ağustos 2024</a:t>
            </a:r>
          </a:p>
        </p:txBody>
      </p:sp>
      <p:sp>
        <p:nvSpPr>
          <p:cNvPr id="6" name="TextBox 6"/>
          <p:cNvSpPr txBox="1"/>
          <p:nvPr/>
        </p:nvSpPr>
        <p:spPr>
          <a:xfrm>
            <a:off x="6952552" y="7226490"/>
            <a:ext cx="4382895" cy="530835"/>
          </a:xfrm>
          <a:prstGeom prst="rect">
            <a:avLst/>
          </a:prstGeom>
        </p:spPr>
        <p:txBody>
          <a:bodyPr lIns="0" tIns="0" rIns="0" bIns="0" rtlCol="0" anchor="t">
            <a:spAutoFit/>
          </a:bodyPr>
          <a:lstStyle/>
          <a:p>
            <a:pPr algn="ctr">
              <a:lnSpc>
                <a:spcPts val="4339"/>
              </a:lnSpc>
            </a:pPr>
            <a:r>
              <a:rPr lang="en-US" sz="3099">
                <a:solidFill>
                  <a:srgbClr val="004AAD"/>
                </a:solidFill>
                <a:latin typeface="HK Modular"/>
                <a:ea typeface="HK Modular"/>
                <a:cs typeface="HK Modular"/>
                <a:sym typeface="HK Modular"/>
              </a:rPr>
              <a:t>AI GALACTICA</a:t>
            </a:r>
          </a:p>
        </p:txBody>
      </p:sp>
      <p:sp>
        <p:nvSpPr>
          <p:cNvPr id="7" name="TextBox 7"/>
          <p:cNvSpPr txBox="1"/>
          <p:nvPr/>
        </p:nvSpPr>
        <p:spPr>
          <a:xfrm>
            <a:off x="6596476" y="962025"/>
            <a:ext cx="5804756" cy="530835"/>
          </a:xfrm>
          <a:prstGeom prst="rect">
            <a:avLst/>
          </a:prstGeom>
        </p:spPr>
        <p:txBody>
          <a:bodyPr lIns="0" tIns="0" rIns="0" bIns="0" rtlCol="0" anchor="t">
            <a:spAutoFit/>
          </a:bodyPr>
          <a:lstStyle/>
          <a:p>
            <a:pPr algn="ctr">
              <a:lnSpc>
                <a:spcPts val="4339"/>
              </a:lnSpc>
            </a:pPr>
            <a:r>
              <a:rPr lang="en-US" sz="3099">
                <a:solidFill>
                  <a:srgbClr val="004AAD"/>
                </a:solidFill>
                <a:latin typeface="HK Modular"/>
                <a:ea typeface="HK Modular"/>
                <a:cs typeface="HK Modular"/>
                <a:sym typeface="HK Modular"/>
              </a:rPr>
              <a:t>Serbest Kategori</a:t>
            </a:r>
          </a:p>
        </p:txBody>
      </p:sp>
    </p:spTree>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2"/>
              <a:stretch>
                <a:fillRect/>
              </a:stretch>
            </a:blipFill>
          </p:spPr>
          <p:txBody>
            <a:bodyPr/>
            <a:lstStyle/>
            <a:p>
              <a:endParaRPr lang="tr-TR"/>
            </a:p>
          </p:txBody>
        </p:sp>
      </p:grpSp>
      <p:graphicFrame>
        <p:nvGraphicFramePr>
          <p:cNvPr id="4" name="Table 4"/>
          <p:cNvGraphicFramePr>
            <a:graphicFrameLocks noGrp="1"/>
          </p:cNvGraphicFramePr>
          <p:nvPr/>
        </p:nvGraphicFramePr>
        <p:xfrm>
          <a:off x="2464736" y="1432535"/>
          <a:ext cx="13718127" cy="6572248"/>
        </p:xfrm>
        <a:graphic>
          <a:graphicData uri="http://schemas.openxmlformats.org/drawingml/2006/table">
            <a:tbl>
              <a:tblPr/>
              <a:tblGrid>
                <a:gridCol w="3352125">
                  <a:extLst>
                    <a:ext uri="{9D8B030D-6E8A-4147-A177-3AD203B41FA5}">
                      <a16:colId xmlns:a16="http://schemas.microsoft.com/office/drawing/2014/main" val="20000"/>
                    </a:ext>
                  </a:extLst>
                </a:gridCol>
                <a:gridCol w="3455334">
                  <a:extLst>
                    <a:ext uri="{9D8B030D-6E8A-4147-A177-3AD203B41FA5}">
                      <a16:colId xmlns:a16="http://schemas.microsoft.com/office/drawing/2014/main" val="20001"/>
                    </a:ext>
                  </a:extLst>
                </a:gridCol>
                <a:gridCol w="3455334">
                  <a:extLst>
                    <a:ext uri="{9D8B030D-6E8A-4147-A177-3AD203B41FA5}">
                      <a16:colId xmlns:a16="http://schemas.microsoft.com/office/drawing/2014/main" val="20002"/>
                    </a:ext>
                  </a:extLst>
                </a:gridCol>
                <a:gridCol w="3455334">
                  <a:extLst>
                    <a:ext uri="{9D8B030D-6E8A-4147-A177-3AD203B41FA5}">
                      <a16:colId xmlns:a16="http://schemas.microsoft.com/office/drawing/2014/main" val="20003"/>
                    </a:ext>
                  </a:extLst>
                </a:gridCol>
              </a:tblGrid>
              <a:tr h="933951">
                <a:tc>
                  <a:txBody>
                    <a:bodyPr/>
                    <a:lstStyle/>
                    <a:p>
                      <a:pPr algn="ctr">
                        <a:lnSpc>
                          <a:spcPts val="2939"/>
                        </a:lnSpc>
                        <a:defRPr/>
                      </a:pPr>
                      <a:r>
                        <a:rPr lang="en-US" sz="2099">
                          <a:solidFill>
                            <a:srgbClr val="000000"/>
                          </a:solidFill>
                          <a:latin typeface="Arial Bold"/>
                          <a:ea typeface="Arial Bold"/>
                          <a:cs typeface="Arial Bold"/>
                          <a:sym typeface="Arial Bold"/>
                        </a:rPr>
                        <a:t>BertTürk</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99ACFF"/>
                    </a:solidFill>
                  </a:tcPr>
                </a:tc>
                <a:tc>
                  <a:txBody>
                    <a:bodyPr/>
                    <a:lstStyle/>
                    <a:p>
                      <a:pPr algn="ctr">
                        <a:lnSpc>
                          <a:spcPts val="2939"/>
                        </a:lnSpc>
                        <a:defRPr/>
                      </a:pPr>
                      <a:r>
                        <a:rPr lang="en-US" sz="2099">
                          <a:solidFill>
                            <a:srgbClr val="000000"/>
                          </a:solidFill>
                          <a:latin typeface="Arial Bold"/>
                          <a:ea typeface="Arial Bold"/>
                          <a:cs typeface="Arial Bold"/>
                          <a:sym typeface="Arial Bold"/>
                        </a:rPr>
                        <a:t>Precission</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99ACFF"/>
                    </a:solidFill>
                  </a:tcPr>
                </a:tc>
                <a:tc>
                  <a:txBody>
                    <a:bodyPr/>
                    <a:lstStyle/>
                    <a:p>
                      <a:pPr algn="ctr">
                        <a:lnSpc>
                          <a:spcPts val="2939"/>
                        </a:lnSpc>
                        <a:defRPr/>
                      </a:pPr>
                      <a:r>
                        <a:rPr lang="en-US" sz="2099">
                          <a:solidFill>
                            <a:srgbClr val="000000"/>
                          </a:solidFill>
                          <a:latin typeface="Arial Bold"/>
                          <a:ea typeface="Arial Bold"/>
                          <a:cs typeface="Arial Bold"/>
                          <a:sym typeface="Arial Bold"/>
                        </a:rPr>
                        <a:t>Recall </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99ACFF"/>
                    </a:solidFill>
                  </a:tcPr>
                </a:tc>
                <a:tc>
                  <a:txBody>
                    <a:bodyPr/>
                    <a:lstStyle/>
                    <a:p>
                      <a:pPr algn="ctr">
                        <a:lnSpc>
                          <a:spcPts val="2939"/>
                        </a:lnSpc>
                        <a:defRPr/>
                      </a:pPr>
                      <a:r>
                        <a:rPr lang="en-US" sz="2099">
                          <a:solidFill>
                            <a:srgbClr val="000000"/>
                          </a:solidFill>
                          <a:latin typeface="Arial Bold"/>
                          <a:ea typeface="Arial Bold"/>
                          <a:cs typeface="Arial Bold"/>
                          <a:sym typeface="Arial Bold"/>
                        </a:rPr>
                        <a:t>F-Score</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99ACFF"/>
                    </a:solidFill>
                  </a:tcPr>
                </a:tc>
                <a:extLst>
                  <a:ext uri="{0D108BD9-81ED-4DB2-BD59-A6C34878D82A}">
                    <a16:rowId xmlns:a16="http://schemas.microsoft.com/office/drawing/2014/main" val="10000"/>
                  </a:ext>
                </a:extLst>
              </a:tr>
              <a:tr h="968542">
                <a:tc>
                  <a:txBody>
                    <a:bodyPr/>
                    <a:lstStyle/>
                    <a:p>
                      <a:pPr algn="ctr">
                        <a:lnSpc>
                          <a:spcPts val="3219"/>
                        </a:lnSpc>
                        <a:defRPr/>
                      </a:pPr>
                      <a:r>
                        <a:rPr lang="en-US" sz="2299">
                          <a:solidFill>
                            <a:srgbClr val="000000"/>
                          </a:solidFill>
                          <a:latin typeface="Arial"/>
                          <a:ea typeface="Arial"/>
                          <a:cs typeface="Arial"/>
                          <a:sym typeface="Arial"/>
                        </a:rPr>
                        <a:t>korku</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CDD6FF"/>
                    </a:solidFill>
                  </a:tcPr>
                </a:tc>
                <a:tc>
                  <a:txBody>
                    <a:bodyPr/>
                    <a:lstStyle/>
                    <a:p>
                      <a:pPr algn="ctr">
                        <a:lnSpc>
                          <a:spcPts val="2939"/>
                        </a:lnSpc>
                        <a:defRPr/>
                      </a:pPr>
                      <a:r>
                        <a:rPr lang="en-US" sz="2099">
                          <a:solidFill>
                            <a:srgbClr val="000000"/>
                          </a:solidFill>
                          <a:latin typeface="Arial"/>
                          <a:ea typeface="Arial"/>
                          <a:cs typeface="Arial"/>
                          <a:sym typeface="Arial"/>
                        </a:rPr>
                        <a:t>0.97</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FFFFFF"/>
                    </a:solidFill>
                  </a:tcPr>
                </a:tc>
                <a:tc>
                  <a:txBody>
                    <a:bodyPr/>
                    <a:lstStyle/>
                    <a:p>
                      <a:pPr algn="ctr">
                        <a:lnSpc>
                          <a:spcPts val="2939"/>
                        </a:lnSpc>
                        <a:defRPr/>
                      </a:pPr>
                      <a:r>
                        <a:rPr lang="en-US" sz="2099">
                          <a:solidFill>
                            <a:srgbClr val="000000"/>
                          </a:solidFill>
                          <a:latin typeface="Arial"/>
                          <a:ea typeface="Arial"/>
                          <a:cs typeface="Arial"/>
                          <a:sym typeface="Arial"/>
                        </a:rPr>
                        <a:t>0.91</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FFFFFF"/>
                    </a:solidFill>
                  </a:tcPr>
                </a:tc>
                <a:tc>
                  <a:txBody>
                    <a:bodyPr/>
                    <a:lstStyle/>
                    <a:p>
                      <a:pPr algn="ctr">
                        <a:lnSpc>
                          <a:spcPts val="2939"/>
                        </a:lnSpc>
                        <a:defRPr/>
                      </a:pPr>
                      <a:r>
                        <a:rPr lang="en-US" sz="2099">
                          <a:solidFill>
                            <a:srgbClr val="000000"/>
                          </a:solidFill>
                          <a:latin typeface="Arial"/>
                          <a:ea typeface="Arial"/>
                          <a:cs typeface="Arial"/>
                          <a:sym typeface="Arial"/>
                        </a:rPr>
                        <a:t>0.94</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933951">
                <a:tc>
                  <a:txBody>
                    <a:bodyPr/>
                    <a:lstStyle/>
                    <a:p>
                      <a:pPr algn="ctr">
                        <a:lnSpc>
                          <a:spcPts val="2939"/>
                        </a:lnSpc>
                        <a:defRPr/>
                      </a:pPr>
                      <a:r>
                        <a:rPr lang="en-US" sz="2099">
                          <a:solidFill>
                            <a:srgbClr val="000000"/>
                          </a:solidFill>
                          <a:latin typeface="Arial"/>
                          <a:ea typeface="Arial"/>
                          <a:cs typeface="Arial"/>
                          <a:sym typeface="Arial"/>
                        </a:rPr>
                        <a:t>küçümseme</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CDD6FF"/>
                    </a:solidFill>
                  </a:tcPr>
                </a:tc>
                <a:tc>
                  <a:txBody>
                    <a:bodyPr/>
                    <a:lstStyle/>
                    <a:p>
                      <a:pPr algn="ctr">
                        <a:lnSpc>
                          <a:spcPts val="2939"/>
                        </a:lnSpc>
                        <a:defRPr/>
                      </a:pPr>
                      <a:r>
                        <a:rPr lang="en-US" sz="2099">
                          <a:solidFill>
                            <a:srgbClr val="000000"/>
                          </a:solidFill>
                          <a:latin typeface="Arial"/>
                          <a:ea typeface="Arial"/>
                          <a:cs typeface="Arial"/>
                          <a:sym typeface="Arial"/>
                        </a:rPr>
                        <a:t>0.83</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FFFFFF"/>
                    </a:solidFill>
                  </a:tcPr>
                </a:tc>
                <a:tc>
                  <a:txBody>
                    <a:bodyPr/>
                    <a:lstStyle/>
                    <a:p>
                      <a:pPr algn="ctr">
                        <a:lnSpc>
                          <a:spcPts val="2939"/>
                        </a:lnSpc>
                        <a:defRPr/>
                      </a:pPr>
                      <a:r>
                        <a:rPr lang="en-US" sz="2099">
                          <a:solidFill>
                            <a:srgbClr val="000000"/>
                          </a:solidFill>
                          <a:latin typeface="Arial"/>
                          <a:ea typeface="Arial"/>
                          <a:cs typeface="Arial"/>
                          <a:sym typeface="Arial"/>
                        </a:rPr>
                        <a:t>0.70</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FFFFFF"/>
                    </a:solidFill>
                  </a:tcPr>
                </a:tc>
                <a:tc>
                  <a:txBody>
                    <a:bodyPr/>
                    <a:lstStyle/>
                    <a:p>
                      <a:pPr algn="ctr">
                        <a:lnSpc>
                          <a:spcPts val="2939"/>
                        </a:lnSpc>
                        <a:defRPr/>
                      </a:pPr>
                      <a:r>
                        <a:rPr lang="en-US" sz="2099">
                          <a:solidFill>
                            <a:srgbClr val="000000"/>
                          </a:solidFill>
                          <a:latin typeface="Arial"/>
                          <a:ea typeface="Arial"/>
                          <a:cs typeface="Arial"/>
                          <a:sym typeface="Arial"/>
                        </a:rPr>
                        <a:t>0.76</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933951">
                <a:tc>
                  <a:txBody>
                    <a:bodyPr/>
                    <a:lstStyle/>
                    <a:p>
                      <a:pPr algn="ctr">
                        <a:lnSpc>
                          <a:spcPts val="2939"/>
                        </a:lnSpc>
                        <a:defRPr/>
                      </a:pPr>
                      <a:r>
                        <a:rPr lang="en-US" sz="2099">
                          <a:solidFill>
                            <a:srgbClr val="000000"/>
                          </a:solidFill>
                          <a:latin typeface="Arial"/>
                          <a:ea typeface="Arial"/>
                          <a:cs typeface="Arial"/>
                          <a:sym typeface="Arial"/>
                        </a:rPr>
                        <a:t>mutluluk</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CDD6FF"/>
                    </a:solidFill>
                  </a:tcPr>
                </a:tc>
                <a:tc>
                  <a:txBody>
                    <a:bodyPr/>
                    <a:lstStyle/>
                    <a:p>
                      <a:pPr algn="ctr">
                        <a:lnSpc>
                          <a:spcPts val="2939"/>
                        </a:lnSpc>
                        <a:defRPr/>
                      </a:pPr>
                      <a:r>
                        <a:rPr lang="en-US" sz="2099">
                          <a:solidFill>
                            <a:srgbClr val="000000"/>
                          </a:solidFill>
                          <a:latin typeface="Arial"/>
                          <a:ea typeface="Arial"/>
                          <a:cs typeface="Arial"/>
                          <a:sym typeface="Arial"/>
                        </a:rPr>
                        <a:t>0.85</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FFFFFF"/>
                    </a:solidFill>
                  </a:tcPr>
                </a:tc>
                <a:tc>
                  <a:txBody>
                    <a:bodyPr/>
                    <a:lstStyle/>
                    <a:p>
                      <a:pPr algn="ctr">
                        <a:lnSpc>
                          <a:spcPts val="2939"/>
                        </a:lnSpc>
                        <a:defRPr/>
                      </a:pPr>
                      <a:r>
                        <a:rPr lang="en-US" sz="2099">
                          <a:solidFill>
                            <a:srgbClr val="000000"/>
                          </a:solidFill>
                          <a:latin typeface="Arial"/>
                          <a:ea typeface="Arial"/>
                          <a:cs typeface="Arial"/>
                          <a:sym typeface="Arial"/>
                        </a:rPr>
                        <a:t>0.90</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FFFFFF"/>
                    </a:solidFill>
                  </a:tcPr>
                </a:tc>
                <a:tc>
                  <a:txBody>
                    <a:bodyPr/>
                    <a:lstStyle/>
                    <a:p>
                      <a:pPr algn="ctr">
                        <a:lnSpc>
                          <a:spcPts val="2939"/>
                        </a:lnSpc>
                        <a:defRPr/>
                      </a:pPr>
                      <a:r>
                        <a:rPr lang="en-US" sz="2099">
                          <a:solidFill>
                            <a:srgbClr val="000000"/>
                          </a:solidFill>
                          <a:latin typeface="Arial"/>
                          <a:ea typeface="Arial"/>
                          <a:cs typeface="Arial"/>
                          <a:sym typeface="Arial"/>
                        </a:rPr>
                        <a:t>0.88</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933951">
                <a:tc>
                  <a:txBody>
                    <a:bodyPr/>
                    <a:lstStyle/>
                    <a:p>
                      <a:pPr algn="ctr">
                        <a:lnSpc>
                          <a:spcPts val="2939"/>
                        </a:lnSpc>
                        <a:defRPr/>
                      </a:pPr>
                      <a:r>
                        <a:rPr lang="en-US" sz="2099">
                          <a:solidFill>
                            <a:srgbClr val="000000"/>
                          </a:solidFill>
                          <a:latin typeface="Arial"/>
                          <a:ea typeface="Arial"/>
                          <a:cs typeface="Arial"/>
                          <a:sym typeface="Arial"/>
                        </a:rPr>
                        <a:t>öfke</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CDD6FF"/>
                    </a:solidFill>
                  </a:tcPr>
                </a:tc>
                <a:tc>
                  <a:txBody>
                    <a:bodyPr/>
                    <a:lstStyle/>
                    <a:p>
                      <a:pPr algn="ctr">
                        <a:lnSpc>
                          <a:spcPts val="2939"/>
                        </a:lnSpc>
                        <a:defRPr/>
                      </a:pPr>
                      <a:r>
                        <a:rPr lang="en-US" sz="2099">
                          <a:solidFill>
                            <a:srgbClr val="000000"/>
                          </a:solidFill>
                          <a:latin typeface="Arial"/>
                          <a:ea typeface="Arial"/>
                          <a:cs typeface="Arial"/>
                          <a:sym typeface="Arial"/>
                        </a:rPr>
                        <a:t>0.77</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FFFFFF"/>
                    </a:solidFill>
                  </a:tcPr>
                </a:tc>
                <a:tc>
                  <a:txBody>
                    <a:bodyPr/>
                    <a:lstStyle/>
                    <a:p>
                      <a:pPr algn="ctr">
                        <a:lnSpc>
                          <a:spcPts val="2939"/>
                        </a:lnSpc>
                        <a:defRPr/>
                      </a:pPr>
                      <a:r>
                        <a:rPr lang="en-US" sz="2099">
                          <a:solidFill>
                            <a:srgbClr val="000000"/>
                          </a:solidFill>
                          <a:latin typeface="Arial"/>
                          <a:ea typeface="Arial"/>
                          <a:cs typeface="Arial"/>
                          <a:sym typeface="Arial"/>
                        </a:rPr>
                        <a:t>0.84</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FFFFFF"/>
                    </a:solidFill>
                  </a:tcPr>
                </a:tc>
                <a:tc>
                  <a:txBody>
                    <a:bodyPr/>
                    <a:lstStyle/>
                    <a:p>
                      <a:pPr algn="ctr">
                        <a:lnSpc>
                          <a:spcPts val="2939"/>
                        </a:lnSpc>
                        <a:defRPr/>
                      </a:pPr>
                      <a:r>
                        <a:rPr lang="en-US" sz="2099">
                          <a:solidFill>
                            <a:srgbClr val="000000"/>
                          </a:solidFill>
                          <a:latin typeface="Arial"/>
                          <a:ea typeface="Arial"/>
                          <a:cs typeface="Arial"/>
                          <a:sym typeface="Arial"/>
                        </a:rPr>
                        <a:t>0.80</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r h="933951">
                <a:tc>
                  <a:txBody>
                    <a:bodyPr/>
                    <a:lstStyle/>
                    <a:p>
                      <a:pPr algn="ctr">
                        <a:lnSpc>
                          <a:spcPts val="2939"/>
                        </a:lnSpc>
                        <a:defRPr/>
                      </a:pPr>
                      <a:r>
                        <a:rPr lang="en-US" sz="2099">
                          <a:solidFill>
                            <a:srgbClr val="000000"/>
                          </a:solidFill>
                          <a:latin typeface="Arial"/>
                          <a:ea typeface="Arial"/>
                          <a:cs typeface="Arial"/>
                          <a:sym typeface="Arial"/>
                        </a:rPr>
                        <a:t>üzüntü</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CDD6FF"/>
                    </a:solidFill>
                  </a:tcPr>
                </a:tc>
                <a:tc>
                  <a:txBody>
                    <a:bodyPr/>
                    <a:lstStyle/>
                    <a:p>
                      <a:pPr algn="ctr">
                        <a:lnSpc>
                          <a:spcPts val="2939"/>
                        </a:lnSpc>
                        <a:defRPr/>
                      </a:pPr>
                      <a:r>
                        <a:rPr lang="en-US" sz="2099">
                          <a:solidFill>
                            <a:srgbClr val="000000"/>
                          </a:solidFill>
                          <a:latin typeface="Arial"/>
                          <a:ea typeface="Arial"/>
                          <a:cs typeface="Arial"/>
                          <a:sym typeface="Arial"/>
                        </a:rPr>
                        <a:t>0.81</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FFFFFF"/>
                    </a:solidFill>
                  </a:tcPr>
                </a:tc>
                <a:tc>
                  <a:txBody>
                    <a:bodyPr/>
                    <a:lstStyle/>
                    <a:p>
                      <a:pPr algn="ctr">
                        <a:lnSpc>
                          <a:spcPts val="2939"/>
                        </a:lnSpc>
                        <a:defRPr/>
                      </a:pPr>
                      <a:r>
                        <a:rPr lang="en-US" sz="2099">
                          <a:solidFill>
                            <a:srgbClr val="000000"/>
                          </a:solidFill>
                          <a:latin typeface="Arial"/>
                          <a:ea typeface="Arial"/>
                          <a:cs typeface="Arial"/>
                          <a:sym typeface="Arial"/>
                        </a:rPr>
                        <a:t>0.84</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FFFFFF"/>
                    </a:solidFill>
                  </a:tcPr>
                </a:tc>
                <a:tc>
                  <a:txBody>
                    <a:bodyPr/>
                    <a:lstStyle/>
                    <a:p>
                      <a:pPr algn="ctr">
                        <a:lnSpc>
                          <a:spcPts val="2939"/>
                        </a:lnSpc>
                        <a:defRPr/>
                      </a:pPr>
                      <a:r>
                        <a:rPr lang="en-US" sz="2099">
                          <a:solidFill>
                            <a:srgbClr val="000000"/>
                          </a:solidFill>
                          <a:latin typeface="Arial"/>
                          <a:ea typeface="Arial"/>
                          <a:cs typeface="Arial"/>
                          <a:sym typeface="Arial"/>
                        </a:rPr>
                        <a:t>0.82</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r h="933951">
                <a:tc>
                  <a:txBody>
                    <a:bodyPr/>
                    <a:lstStyle/>
                    <a:p>
                      <a:pPr algn="ctr">
                        <a:lnSpc>
                          <a:spcPts val="2939"/>
                        </a:lnSpc>
                        <a:defRPr/>
                      </a:pPr>
                      <a:r>
                        <a:rPr lang="en-US" sz="2099">
                          <a:solidFill>
                            <a:srgbClr val="000000"/>
                          </a:solidFill>
                          <a:latin typeface="Arial"/>
                          <a:ea typeface="Arial"/>
                          <a:cs typeface="Arial"/>
                          <a:sym typeface="Arial"/>
                        </a:rPr>
                        <a:t>şaşkınlık</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CDD6FF"/>
                    </a:solidFill>
                  </a:tcPr>
                </a:tc>
                <a:tc>
                  <a:txBody>
                    <a:bodyPr/>
                    <a:lstStyle/>
                    <a:p>
                      <a:pPr algn="ctr">
                        <a:lnSpc>
                          <a:spcPts val="2939"/>
                        </a:lnSpc>
                        <a:defRPr/>
                      </a:pPr>
                      <a:r>
                        <a:rPr lang="en-US" sz="2099">
                          <a:solidFill>
                            <a:srgbClr val="000000"/>
                          </a:solidFill>
                          <a:latin typeface="Arial"/>
                          <a:ea typeface="Arial"/>
                          <a:cs typeface="Arial"/>
                          <a:sym typeface="Arial"/>
                        </a:rPr>
                        <a:t>0.93</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FFFFFF"/>
                    </a:solidFill>
                  </a:tcPr>
                </a:tc>
                <a:tc>
                  <a:txBody>
                    <a:bodyPr/>
                    <a:lstStyle/>
                    <a:p>
                      <a:pPr algn="ctr">
                        <a:lnSpc>
                          <a:spcPts val="2939"/>
                        </a:lnSpc>
                        <a:defRPr/>
                      </a:pPr>
                      <a:r>
                        <a:rPr lang="en-US" sz="2099">
                          <a:solidFill>
                            <a:srgbClr val="000000"/>
                          </a:solidFill>
                          <a:latin typeface="Arial"/>
                          <a:ea typeface="Arial"/>
                          <a:cs typeface="Arial"/>
                          <a:sym typeface="Arial"/>
                        </a:rPr>
                        <a:t>0.96</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FFFFFF"/>
                    </a:solidFill>
                  </a:tcPr>
                </a:tc>
                <a:tc>
                  <a:txBody>
                    <a:bodyPr/>
                    <a:lstStyle/>
                    <a:p>
                      <a:pPr algn="ctr">
                        <a:lnSpc>
                          <a:spcPts val="2939"/>
                        </a:lnSpc>
                        <a:defRPr/>
                      </a:pPr>
                      <a:r>
                        <a:rPr lang="en-US" sz="2099">
                          <a:solidFill>
                            <a:srgbClr val="000000"/>
                          </a:solidFill>
                          <a:latin typeface="Arial"/>
                          <a:ea typeface="Arial"/>
                          <a:cs typeface="Arial"/>
                          <a:sym typeface="Arial"/>
                        </a:rPr>
                        <a:t>0.94</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FFFFFF"/>
                    </a:solidFill>
                  </a:tcPr>
                </a:tc>
                <a:extLst>
                  <a:ext uri="{0D108BD9-81ED-4DB2-BD59-A6C34878D82A}">
                    <a16:rowId xmlns:a16="http://schemas.microsoft.com/office/drawing/2014/main" val="10006"/>
                  </a:ext>
                </a:extLst>
              </a:tr>
            </a:tbl>
          </a:graphicData>
        </a:graphic>
      </p:graphicFrame>
      <p:sp>
        <p:nvSpPr>
          <p:cNvPr id="5" name="TextBox 5"/>
          <p:cNvSpPr txBox="1"/>
          <p:nvPr/>
        </p:nvSpPr>
        <p:spPr>
          <a:xfrm>
            <a:off x="4698616" y="742950"/>
            <a:ext cx="8890769" cy="689585"/>
          </a:xfrm>
          <a:prstGeom prst="rect">
            <a:avLst/>
          </a:prstGeom>
        </p:spPr>
        <p:txBody>
          <a:bodyPr lIns="0" tIns="0" rIns="0" bIns="0" rtlCol="0" anchor="t">
            <a:spAutoFit/>
          </a:bodyPr>
          <a:lstStyle/>
          <a:p>
            <a:pPr algn="ctr">
              <a:lnSpc>
                <a:spcPts val="5038"/>
              </a:lnSpc>
            </a:pPr>
            <a:r>
              <a:rPr lang="en-US" sz="3598">
                <a:solidFill>
                  <a:srgbClr val="004AAD"/>
                </a:solidFill>
                <a:latin typeface="Arial Bold"/>
                <a:ea typeface="Arial Bold"/>
                <a:cs typeface="Arial Bold"/>
                <a:sym typeface="Arial Bold"/>
              </a:rPr>
              <a:t>MODEL EĞİTİMİ VE DEĞERLENDİRME</a:t>
            </a:r>
          </a:p>
        </p:txBody>
      </p:sp>
      <p:sp>
        <p:nvSpPr>
          <p:cNvPr id="6" name="TextBox 6"/>
          <p:cNvSpPr txBox="1"/>
          <p:nvPr/>
        </p:nvSpPr>
        <p:spPr>
          <a:xfrm>
            <a:off x="2464736" y="8244974"/>
            <a:ext cx="6386959" cy="479424"/>
          </a:xfrm>
          <a:prstGeom prst="rect">
            <a:avLst/>
          </a:prstGeom>
        </p:spPr>
        <p:txBody>
          <a:bodyPr lIns="0" tIns="0" rIns="0" bIns="0" rtlCol="0" anchor="t">
            <a:spAutoFit/>
          </a:bodyPr>
          <a:lstStyle/>
          <a:p>
            <a:pPr algn="ctr">
              <a:lnSpc>
                <a:spcPts val="3500"/>
              </a:lnSpc>
            </a:pPr>
            <a:r>
              <a:rPr lang="en-US" sz="2500">
                <a:solidFill>
                  <a:srgbClr val="004AAD"/>
                </a:solidFill>
                <a:latin typeface="Arial"/>
                <a:ea typeface="Arial"/>
                <a:cs typeface="Arial"/>
                <a:sym typeface="Arial"/>
              </a:rPr>
              <a:t>Test Verisi Üzerindeki Model Doğruluğu: 0.86</a:t>
            </a:r>
          </a:p>
        </p:txBody>
      </p:sp>
    </p:spTree>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2"/>
              <a:stretch>
                <a:fillRect/>
              </a:stretch>
            </a:blipFill>
          </p:spPr>
          <p:txBody>
            <a:bodyPr/>
            <a:lstStyle/>
            <a:p>
              <a:endParaRPr lang="tr-TR"/>
            </a:p>
          </p:txBody>
        </p:sp>
      </p:grpSp>
      <p:graphicFrame>
        <p:nvGraphicFramePr>
          <p:cNvPr id="4" name="Table 4"/>
          <p:cNvGraphicFramePr>
            <a:graphicFrameLocks noGrp="1"/>
          </p:cNvGraphicFramePr>
          <p:nvPr/>
        </p:nvGraphicFramePr>
        <p:xfrm>
          <a:off x="2765178" y="1348700"/>
          <a:ext cx="13240773" cy="6677027"/>
        </p:xfrm>
        <a:graphic>
          <a:graphicData uri="http://schemas.openxmlformats.org/drawingml/2006/table">
            <a:tbl>
              <a:tblPr/>
              <a:tblGrid>
                <a:gridCol w="3235479">
                  <a:extLst>
                    <a:ext uri="{9D8B030D-6E8A-4147-A177-3AD203B41FA5}">
                      <a16:colId xmlns:a16="http://schemas.microsoft.com/office/drawing/2014/main" val="20000"/>
                    </a:ext>
                  </a:extLst>
                </a:gridCol>
                <a:gridCol w="3335098">
                  <a:extLst>
                    <a:ext uri="{9D8B030D-6E8A-4147-A177-3AD203B41FA5}">
                      <a16:colId xmlns:a16="http://schemas.microsoft.com/office/drawing/2014/main" val="20001"/>
                    </a:ext>
                  </a:extLst>
                </a:gridCol>
                <a:gridCol w="3335098">
                  <a:extLst>
                    <a:ext uri="{9D8B030D-6E8A-4147-A177-3AD203B41FA5}">
                      <a16:colId xmlns:a16="http://schemas.microsoft.com/office/drawing/2014/main" val="20002"/>
                    </a:ext>
                  </a:extLst>
                </a:gridCol>
                <a:gridCol w="3335098">
                  <a:extLst>
                    <a:ext uri="{9D8B030D-6E8A-4147-A177-3AD203B41FA5}">
                      <a16:colId xmlns:a16="http://schemas.microsoft.com/office/drawing/2014/main" val="20003"/>
                    </a:ext>
                  </a:extLst>
                </a:gridCol>
              </a:tblGrid>
              <a:tr h="953861">
                <a:tc>
                  <a:txBody>
                    <a:bodyPr/>
                    <a:lstStyle/>
                    <a:p>
                      <a:pPr algn="ctr">
                        <a:lnSpc>
                          <a:spcPts val="3079"/>
                        </a:lnSpc>
                        <a:defRPr/>
                      </a:pPr>
                      <a:r>
                        <a:rPr lang="en-US" sz="2199">
                          <a:solidFill>
                            <a:srgbClr val="000000"/>
                          </a:solidFill>
                          <a:latin typeface="Arial Bold"/>
                          <a:ea typeface="Arial Bold"/>
                          <a:cs typeface="Arial Bold"/>
                          <a:sym typeface="Arial Bold"/>
                        </a:rPr>
                        <a:t>Roberta</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99ACFF"/>
                    </a:solidFill>
                  </a:tcPr>
                </a:tc>
                <a:tc>
                  <a:txBody>
                    <a:bodyPr/>
                    <a:lstStyle/>
                    <a:p>
                      <a:pPr algn="ctr">
                        <a:lnSpc>
                          <a:spcPts val="3079"/>
                        </a:lnSpc>
                        <a:defRPr/>
                      </a:pPr>
                      <a:r>
                        <a:rPr lang="en-US" sz="2199">
                          <a:solidFill>
                            <a:srgbClr val="000000"/>
                          </a:solidFill>
                          <a:latin typeface="Arial Bold"/>
                          <a:ea typeface="Arial Bold"/>
                          <a:cs typeface="Arial Bold"/>
                          <a:sym typeface="Arial Bold"/>
                        </a:rPr>
                        <a:t>Precission</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99ACFF"/>
                    </a:solidFill>
                  </a:tcPr>
                </a:tc>
                <a:tc>
                  <a:txBody>
                    <a:bodyPr/>
                    <a:lstStyle/>
                    <a:p>
                      <a:pPr algn="ctr">
                        <a:lnSpc>
                          <a:spcPts val="3079"/>
                        </a:lnSpc>
                        <a:defRPr/>
                      </a:pPr>
                      <a:r>
                        <a:rPr lang="en-US" sz="2199">
                          <a:solidFill>
                            <a:srgbClr val="000000"/>
                          </a:solidFill>
                          <a:latin typeface="Arial Bold"/>
                          <a:ea typeface="Arial Bold"/>
                          <a:cs typeface="Arial Bold"/>
                          <a:sym typeface="Arial Bold"/>
                        </a:rPr>
                        <a:t>Recall </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99ACFF"/>
                    </a:solidFill>
                  </a:tcPr>
                </a:tc>
                <a:tc>
                  <a:txBody>
                    <a:bodyPr/>
                    <a:lstStyle/>
                    <a:p>
                      <a:pPr algn="ctr">
                        <a:lnSpc>
                          <a:spcPts val="3079"/>
                        </a:lnSpc>
                        <a:defRPr/>
                      </a:pPr>
                      <a:r>
                        <a:rPr lang="en-US" sz="2199">
                          <a:solidFill>
                            <a:srgbClr val="000000"/>
                          </a:solidFill>
                          <a:latin typeface="Arial Bold"/>
                          <a:ea typeface="Arial Bold"/>
                          <a:cs typeface="Arial Bold"/>
                          <a:sym typeface="Arial Bold"/>
                        </a:rPr>
                        <a:t>F-Score</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99ACFF"/>
                    </a:solidFill>
                  </a:tcPr>
                </a:tc>
                <a:extLst>
                  <a:ext uri="{0D108BD9-81ED-4DB2-BD59-A6C34878D82A}">
                    <a16:rowId xmlns:a16="http://schemas.microsoft.com/office/drawing/2014/main" val="10000"/>
                  </a:ext>
                </a:extLst>
              </a:tr>
              <a:tr h="953861">
                <a:tc>
                  <a:txBody>
                    <a:bodyPr/>
                    <a:lstStyle/>
                    <a:p>
                      <a:pPr algn="ctr">
                        <a:lnSpc>
                          <a:spcPts val="3079"/>
                        </a:lnSpc>
                        <a:defRPr/>
                      </a:pPr>
                      <a:r>
                        <a:rPr lang="en-US" sz="2199">
                          <a:solidFill>
                            <a:srgbClr val="000000"/>
                          </a:solidFill>
                          <a:latin typeface="Arial"/>
                          <a:ea typeface="Arial"/>
                          <a:cs typeface="Arial"/>
                          <a:sym typeface="Arial"/>
                        </a:rPr>
                        <a:t>korku</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CDD6FF"/>
                    </a:solidFill>
                  </a:tcPr>
                </a:tc>
                <a:tc>
                  <a:txBody>
                    <a:bodyPr/>
                    <a:lstStyle/>
                    <a:p>
                      <a:pPr algn="ctr">
                        <a:lnSpc>
                          <a:spcPts val="2799"/>
                        </a:lnSpc>
                        <a:defRPr/>
                      </a:pPr>
                      <a:r>
                        <a:rPr lang="en-US" sz="1999">
                          <a:solidFill>
                            <a:srgbClr val="000000"/>
                          </a:solidFill>
                          <a:latin typeface="Arial"/>
                          <a:ea typeface="Arial"/>
                          <a:cs typeface="Arial"/>
                          <a:sym typeface="Arial"/>
                        </a:rPr>
                        <a:t>0.94</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FFFFFF"/>
                    </a:solidFill>
                  </a:tcPr>
                </a:tc>
                <a:tc>
                  <a:txBody>
                    <a:bodyPr/>
                    <a:lstStyle/>
                    <a:p>
                      <a:pPr algn="ctr">
                        <a:lnSpc>
                          <a:spcPts val="2799"/>
                        </a:lnSpc>
                        <a:defRPr/>
                      </a:pPr>
                      <a:r>
                        <a:rPr lang="en-US" sz="1999">
                          <a:solidFill>
                            <a:srgbClr val="000000"/>
                          </a:solidFill>
                          <a:latin typeface="Arial"/>
                          <a:ea typeface="Arial"/>
                          <a:cs typeface="Arial"/>
                          <a:sym typeface="Arial"/>
                        </a:rPr>
                        <a:t>0.89</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FFFFFF"/>
                    </a:solidFill>
                  </a:tcPr>
                </a:tc>
                <a:tc>
                  <a:txBody>
                    <a:bodyPr/>
                    <a:lstStyle/>
                    <a:p>
                      <a:pPr algn="ctr">
                        <a:lnSpc>
                          <a:spcPts val="2799"/>
                        </a:lnSpc>
                        <a:defRPr/>
                      </a:pPr>
                      <a:r>
                        <a:rPr lang="en-US" sz="1999">
                          <a:solidFill>
                            <a:srgbClr val="000000"/>
                          </a:solidFill>
                          <a:latin typeface="Arial"/>
                          <a:ea typeface="Arial"/>
                          <a:cs typeface="Arial"/>
                          <a:sym typeface="Arial"/>
                        </a:rPr>
                        <a:t>0.91</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953861">
                <a:tc>
                  <a:txBody>
                    <a:bodyPr/>
                    <a:lstStyle/>
                    <a:p>
                      <a:pPr algn="ctr">
                        <a:lnSpc>
                          <a:spcPts val="3079"/>
                        </a:lnSpc>
                        <a:defRPr/>
                      </a:pPr>
                      <a:r>
                        <a:rPr lang="en-US" sz="2199">
                          <a:solidFill>
                            <a:srgbClr val="000000"/>
                          </a:solidFill>
                          <a:latin typeface="Arial"/>
                          <a:ea typeface="Arial"/>
                          <a:cs typeface="Arial"/>
                          <a:sym typeface="Arial"/>
                        </a:rPr>
                        <a:t>küçümseme</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CDD6FF"/>
                    </a:solidFill>
                  </a:tcPr>
                </a:tc>
                <a:tc>
                  <a:txBody>
                    <a:bodyPr/>
                    <a:lstStyle/>
                    <a:p>
                      <a:pPr algn="ctr">
                        <a:lnSpc>
                          <a:spcPts val="2799"/>
                        </a:lnSpc>
                        <a:defRPr/>
                      </a:pPr>
                      <a:r>
                        <a:rPr lang="en-US" sz="1999">
                          <a:solidFill>
                            <a:srgbClr val="000000"/>
                          </a:solidFill>
                          <a:latin typeface="Arial"/>
                          <a:ea typeface="Arial"/>
                          <a:cs typeface="Arial"/>
                          <a:sym typeface="Arial"/>
                        </a:rPr>
                        <a:t>0.62</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FFFFFF"/>
                    </a:solidFill>
                  </a:tcPr>
                </a:tc>
                <a:tc>
                  <a:txBody>
                    <a:bodyPr/>
                    <a:lstStyle/>
                    <a:p>
                      <a:pPr algn="ctr">
                        <a:lnSpc>
                          <a:spcPts val="2799"/>
                        </a:lnSpc>
                        <a:defRPr/>
                      </a:pPr>
                      <a:r>
                        <a:rPr lang="en-US" sz="1999">
                          <a:solidFill>
                            <a:srgbClr val="000000"/>
                          </a:solidFill>
                          <a:latin typeface="Arial"/>
                          <a:ea typeface="Arial"/>
                          <a:cs typeface="Arial"/>
                          <a:sym typeface="Arial"/>
                        </a:rPr>
                        <a:t>0.62</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FFFFFF"/>
                    </a:solidFill>
                  </a:tcPr>
                </a:tc>
                <a:tc>
                  <a:txBody>
                    <a:bodyPr/>
                    <a:lstStyle/>
                    <a:p>
                      <a:pPr algn="ctr">
                        <a:lnSpc>
                          <a:spcPts val="2799"/>
                        </a:lnSpc>
                        <a:defRPr/>
                      </a:pPr>
                      <a:r>
                        <a:rPr lang="en-US" sz="1999">
                          <a:solidFill>
                            <a:srgbClr val="000000"/>
                          </a:solidFill>
                          <a:latin typeface="Arial"/>
                          <a:ea typeface="Arial"/>
                          <a:cs typeface="Arial"/>
                          <a:sym typeface="Arial"/>
                        </a:rPr>
                        <a:t>0.62</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953861">
                <a:tc>
                  <a:txBody>
                    <a:bodyPr/>
                    <a:lstStyle/>
                    <a:p>
                      <a:pPr algn="ctr">
                        <a:lnSpc>
                          <a:spcPts val="3079"/>
                        </a:lnSpc>
                        <a:defRPr/>
                      </a:pPr>
                      <a:r>
                        <a:rPr lang="en-US" sz="2199">
                          <a:solidFill>
                            <a:srgbClr val="000000"/>
                          </a:solidFill>
                          <a:latin typeface="Arial"/>
                          <a:ea typeface="Arial"/>
                          <a:cs typeface="Arial"/>
                          <a:sym typeface="Arial"/>
                        </a:rPr>
                        <a:t>mutluluk</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CDD6FF"/>
                    </a:solidFill>
                  </a:tcPr>
                </a:tc>
                <a:tc>
                  <a:txBody>
                    <a:bodyPr/>
                    <a:lstStyle/>
                    <a:p>
                      <a:pPr algn="ctr">
                        <a:lnSpc>
                          <a:spcPts val="2799"/>
                        </a:lnSpc>
                        <a:defRPr/>
                      </a:pPr>
                      <a:r>
                        <a:rPr lang="en-US" sz="1999">
                          <a:solidFill>
                            <a:srgbClr val="000000"/>
                          </a:solidFill>
                          <a:latin typeface="Arial"/>
                          <a:ea typeface="Arial"/>
                          <a:cs typeface="Arial"/>
                          <a:sym typeface="Arial"/>
                        </a:rPr>
                        <a:t>0.70</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FFFFFF"/>
                    </a:solidFill>
                  </a:tcPr>
                </a:tc>
                <a:tc>
                  <a:txBody>
                    <a:bodyPr/>
                    <a:lstStyle/>
                    <a:p>
                      <a:pPr algn="ctr">
                        <a:lnSpc>
                          <a:spcPts val="2799"/>
                        </a:lnSpc>
                        <a:defRPr/>
                      </a:pPr>
                      <a:r>
                        <a:rPr lang="en-US" sz="1999">
                          <a:solidFill>
                            <a:srgbClr val="000000"/>
                          </a:solidFill>
                          <a:latin typeface="Arial"/>
                          <a:ea typeface="Arial"/>
                          <a:cs typeface="Arial"/>
                          <a:sym typeface="Arial"/>
                        </a:rPr>
                        <a:t>0.80</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FFFFFF"/>
                    </a:solidFill>
                  </a:tcPr>
                </a:tc>
                <a:tc>
                  <a:txBody>
                    <a:bodyPr/>
                    <a:lstStyle/>
                    <a:p>
                      <a:pPr algn="ctr">
                        <a:lnSpc>
                          <a:spcPts val="2799"/>
                        </a:lnSpc>
                        <a:defRPr/>
                      </a:pPr>
                      <a:r>
                        <a:rPr lang="en-US" sz="1999">
                          <a:solidFill>
                            <a:srgbClr val="000000"/>
                          </a:solidFill>
                          <a:latin typeface="Arial"/>
                          <a:ea typeface="Arial"/>
                          <a:cs typeface="Arial"/>
                          <a:sym typeface="Arial"/>
                        </a:rPr>
                        <a:t>0.74</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953861">
                <a:tc>
                  <a:txBody>
                    <a:bodyPr/>
                    <a:lstStyle/>
                    <a:p>
                      <a:pPr algn="ctr">
                        <a:lnSpc>
                          <a:spcPts val="3079"/>
                        </a:lnSpc>
                        <a:defRPr/>
                      </a:pPr>
                      <a:r>
                        <a:rPr lang="en-US" sz="2199">
                          <a:solidFill>
                            <a:srgbClr val="000000"/>
                          </a:solidFill>
                          <a:latin typeface="Arial"/>
                          <a:ea typeface="Arial"/>
                          <a:cs typeface="Arial"/>
                          <a:sym typeface="Arial"/>
                        </a:rPr>
                        <a:t>öfke</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CDD6FF"/>
                    </a:solidFill>
                  </a:tcPr>
                </a:tc>
                <a:tc>
                  <a:txBody>
                    <a:bodyPr/>
                    <a:lstStyle/>
                    <a:p>
                      <a:pPr algn="ctr">
                        <a:lnSpc>
                          <a:spcPts val="2799"/>
                        </a:lnSpc>
                        <a:defRPr/>
                      </a:pPr>
                      <a:r>
                        <a:rPr lang="en-US" sz="1999">
                          <a:solidFill>
                            <a:srgbClr val="000000"/>
                          </a:solidFill>
                          <a:latin typeface="Arial"/>
                          <a:ea typeface="Arial"/>
                          <a:cs typeface="Arial"/>
                          <a:sym typeface="Arial"/>
                        </a:rPr>
                        <a:t>0.84</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FFFFFF"/>
                    </a:solidFill>
                  </a:tcPr>
                </a:tc>
                <a:tc>
                  <a:txBody>
                    <a:bodyPr/>
                    <a:lstStyle/>
                    <a:p>
                      <a:pPr algn="ctr">
                        <a:lnSpc>
                          <a:spcPts val="2799"/>
                        </a:lnSpc>
                        <a:defRPr/>
                      </a:pPr>
                      <a:r>
                        <a:rPr lang="en-US" sz="1999">
                          <a:solidFill>
                            <a:srgbClr val="000000"/>
                          </a:solidFill>
                          <a:latin typeface="Arial"/>
                          <a:ea typeface="Arial"/>
                          <a:cs typeface="Arial"/>
                          <a:sym typeface="Arial"/>
                        </a:rPr>
                        <a:t>0.67</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FFFFFF"/>
                    </a:solidFill>
                  </a:tcPr>
                </a:tc>
                <a:tc>
                  <a:txBody>
                    <a:bodyPr/>
                    <a:lstStyle/>
                    <a:p>
                      <a:pPr algn="ctr">
                        <a:lnSpc>
                          <a:spcPts val="2799"/>
                        </a:lnSpc>
                        <a:defRPr/>
                      </a:pPr>
                      <a:r>
                        <a:rPr lang="en-US" sz="1999">
                          <a:solidFill>
                            <a:srgbClr val="000000"/>
                          </a:solidFill>
                          <a:latin typeface="Arial"/>
                          <a:ea typeface="Arial"/>
                          <a:cs typeface="Arial"/>
                          <a:sym typeface="Arial"/>
                        </a:rPr>
                        <a:t>0.75</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r h="953861">
                <a:tc>
                  <a:txBody>
                    <a:bodyPr/>
                    <a:lstStyle/>
                    <a:p>
                      <a:pPr algn="ctr">
                        <a:lnSpc>
                          <a:spcPts val="3079"/>
                        </a:lnSpc>
                        <a:defRPr/>
                      </a:pPr>
                      <a:r>
                        <a:rPr lang="en-US" sz="2199">
                          <a:solidFill>
                            <a:srgbClr val="000000"/>
                          </a:solidFill>
                          <a:latin typeface="Arial"/>
                          <a:ea typeface="Arial"/>
                          <a:cs typeface="Arial"/>
                          <a:sym typeface="Arial"/>
                        </a:rPr>
                        <a:t>üzüntü</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CDD6FF"/>
                    </a:solidFill>
                  </a:tcPr>
                </a:tc>
                <a:tc>
                  <a:txBody>
                    <a:bodyPr/>
                    <a:lstStyle/>
                    <a:p>
                      <a:pPr algn="ctr">
                        <a:lnSpc>
                          <a:spcPts val="2799"/>
                        </a:lnSpc>
                        <a:defRPr/>
                      </a:pPr>
                      <a:r>
                        <a:rPr lang="en-US" sz="1999">
                          <a:solidFill>
                            <a:srgbClr val="000000"/>
                          </a:solidFill>
                          <a:latin typeface="Arial"/>
                          <a:ea typeface="Arial"/>
                          <a:cs typeface="Arial"/>
                          <a:sym typeface="Arial"/>
                        </a:rPr>
                        <a:t>0.76</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FFFFFF"/>
                    </a:solidFill>
                  </a:tcPr>
                </a:tc>
                <a:tc>
                  <a:txBody>
                    <a:bodyPr/>
                    <a:lstStyle/>
                    <a:p>
                      <a:pPr algn="ctr">
                        <a:lnSpc>
                          <a:spcPts val="2799"/>
                        </a:lnSpc>
                        <a:defRPr/>
                      </a:pPr>
                      <a:r>
                        <a:rPr lang="en-US" sz="1999">
                          <a:solidFill>
                            <a:srgbClr val="000000"/>
                          </a:solidFill>
                          <a:latin typeface="Arial"/>
                          <a:ea typeface="Arial"/>
                          <a:cs typeface="Arial"/>
                          <a:sym typeface="Arial"/>
                        </a:rPr>
                        <a:t>0.68</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FFFFFF"/>
                    </a:solidFill>
                  </a:tcPr>
                </a:tc>
                <a:tc>
                  <a:txBody>
                    <a:bodyPr/>
                    <a:lstStyle/>
                    <a:p>
                      <a:pPr algn="ctr">
                        <a:lnSpc>
                          <a:spcPts val="2799"/>
                        </a:lnSpc>
                        <a:defRPr/>
                      </a:pPr>
                      <a:r>
                        <a:rPr lang="en-US" sz="1999">
                          <a:solidFill>
                            <a:srgbClr val="000000"/>
                          </a:solidFill>
                          <a:latin typeface="Arial"/>
                          <a:ea typeface="Arial"/>
                          <a:cs typeface="Arial"/>
                          <a:sym typeface="Arial"/>
                        </a:rPr>
                        <a:t>0.72</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r h="953861">
                <a:tc>
                  <a:txBody>
                    <a:bodyPr/>
                    <a:lstStyle/>
                    <a:p>
                      <a:pPr algn="ctr">
                        <a:lnSpc>
                          <a:spcPts val="3079"/>
                        </a:lnSpc>
                        <a:defRPr/>
                      </a:pPr>
                      <a:r>
                        <a:rPr lang="en-US" sz="2199">
                          <a:solidFill>
                            <a:srgbClr val="000000"/>
                          </a:solidFill>
                          <a:latin typeface="Arial"/>
                          <a:ea typeface="Arial"/>
                          <a:cs typeface="Arial"/>
                          <a:sym typeface="Arial"/>
                        </a:rPr>
                        <a:t>şaşkınlık</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CDD6FF"/>
                    </a:solidFill>
                  </a:tcPr>
                </a:tc>
                <a:tc>
                  <a:txBody>
                    <a:bodyPr/>
                    <a:lstStyle/>
                    <a:p>
                      <a:pPr algn="ctr">
                        <a:lnSpc>
                          <a:spcPts val="2799"/>
                        </a:lnSpc>
                        <a:defRPr/>
                      </a:pPr>
                      <a:r>
                        <a:rPr lang="en-US" sz="1999">
                          <a:solidFill>
                            <a:srgbClr val="000000"/>
                          </a:solidFill>
                          <a:latin typeface="Arial"/>
                          <a:ea typeface="Arial"/>
                          <a:cs typeface="Arial"/>
                          <a:sym typeface="Arial"/>
                        </a:rPr>
                        <a:t>0.79</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FFFFFF"/>
                    </a:solidFill>
                  </a:tcPr>
                </a:tc>
                <a:tc>
                  <a:txBody>
                    <a:bodyPr/>
                    <a:lstStyle/>
                    <a:p>
                      <a:pPr algn="ctr">
                        <a:lnSpc>
                          <a:spcPts val="2799"/>
                        </a:lnSpc>
                        <a:defRPr/>
                      </a:pPr>
                      <a:r>
                        <a:rPr lang="en-US" sz="1999">
                          <a:solidFill>
                            <a:srgbClr val="000000"/>
                          </a:solidFill>
                          <a:latin typeface="Arial"/>
                          <a:ea typeface="Arial"/>
                          <a:cs typeface="Arial"/>
                          <a:sym typeface="Arial"/>
                        </a:rPr>
                        <a:t>0.95</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FFFFFF"/>
                    </a:solidFill>
                  </a:tcPr>
                </a:tc>
                <a:tc>
                  <a:txBody>
                    <a:bodyPr/>
                    <a:lstStyle/>
                    <a:p>
                      <a:pPr algn="ctr">
                        <a:lnSpc>
                          <a:spcPts val="2799"/>
                        </a:lnSpc>
                        <a:defRPr/>
                      </a:pPr>
                      <a:r>
                        <a:rPr lang="en-US" sz="1999">
                          <a:solidFill>
                            <a:srgbClr val="000000"/>
                          </a:solidFill>
                          <a:latin typeface="Arial"/>
                          <a:ea typeface="Arial"/>
                          <a:cs typeface="Arial"/>
                          <a:sym typeface="Arial"/>
                        </a:rPr>
                        <a:t>0.86</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FFFFFF"/>
                    </a:solidFill>
                  </a:tcPr>
                </a:tc>
                <a:extLst>
                  <a:ext uri="{0D108BD9-81ED-4DB2-BD59-A6C34878D82A}">
                    <a16:rowId xmlns:a16="http://schemas.microsoft.com/office/drawing/2014/main" val="10006"/>
                  </a:ext>
                </a:extLst>
              </a:tr>
            </a:tbl>
          </a:graphicData>
        </a:graphic>
      </p:graphicFrame>
      <p:sp>
        <p:nvSpPr>
          <p:cNvPr id="5" name="TextBox 5"/>
          <p:cNvSpPr txBox="1"/>
          <p:nvPr/>
        </p:nvSpPr>
        <p:spPr>
          <a:xfrm>
            <a:off x="4698616" y="347293"/>
            <a:ext cx="8890769" cy="641201"/>
          </a:xfrm>
          <a:prstGeom prst="rect">
            <a:avLst/>
          </a:prstGeom>
        </p:spPr>
        <p:txBody>
          <a:bodyPr lIns="0" tIns="0" rIns="0" bIns="0" rtlCol="0" anchor="t">
            <a:spAutoFit/>
          </a:bodyPr>
          <a:lstStyle/>
          <a:p>
            <a:pPr algn="ctr">
              <a:lnSpc>
                <a:spcPts val="5038"/>
              </a:lnSpc>
            </a:pPr>
            <a:r>
              <a:rPr lang="en-US" sz="3598" dirty="0">
                <a:solidFill>
                  <a:srgbClr val="004AAD"/>
                </a:solidFill>
                <a:latin typeface="Arial Bold"/>
                <a:ea typeface="Arial Bold"/>
                <a:cs typeface="Arial Bold"/>
                <a:sym typeface="Arial Bold"/>
              </a:rPr>
              <a:t>MODEL EĞİTİMİ VE DEĞERLENDİRME</a:t>
            </a:r>
          </a:p>
        </p:txBody>
      </p:sp>
      <p:sp>
        <p:nvSpPr>
          <p:cNvPr id="6" name="TextBox 6"/>
          <p:cNvSpPr txBox="1"/>
          <p:nvPr/>
        </p:nvSpPr>
        <p:spPr>
          <a:xfrm>
            <a:off x="2765178" y="8092400"/>
            <a:ext cx="6386512" cy="479424"/>
          </a:xfrm>
          <a:prstGeom prst="rect">
            <a:avLst/>
          </a:prstGeom>
        </p:spPr>
        <p:txBody>
          <a:bodyPr lIns="0" tIns="0" rIns="0" bIns="0" rtlCol="0" anchor="t">
            <a:spAutoFit/>
          </a:bodyPr>
          <a:lstStyle/>
          <a:p>
            <a:pPr algn="ctr">
              <a:lnSpc>
                <a:spcPts val="3500"/>
              </a:lnSpc>
            </a:pPr>
            <a:r>
              <a:rPr lang="en-US" sz="2500">
                <a:solidFill>
                  <a:srgbClr val="004AAD"/>
                </a:solidFill>
                <a:latin typeface="Arial"/>
                <a:ea typeface="Arial"/>
                <a:cs typeface="Arial"/>
                <a:sym typeface="Arial"/>
              </a:rPr>
              <a:t>Test Verisi Üzerindeki Model Doğruluğu: 0.77</a:t>
            </a:r>
          </a:p>
        </p:txBody>
      </p:sp>
    </p:spTree>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2"/>
              <a:stretch>
                <a:fillRect/>
              </a:stretch>
            </a:blipFill>
          </p:spPr>
          <p:txBody>
            <a:bodyPr/>
            <a:lstStyle/>
            <a:p>
              <a:endParaRPr lang="tr-TR"/>
            </a:p>
          </p:txBody>
        </p:sp>
      </p:grpSp>
      <p:graphicFrame>
        <p:nvGraphicFramePr>
          <p:cNvPr id="4" name="Table 4"/>
          <p:cNvGraphicFramePr>
            <a:graphicFrameLocks noGrp="1"/>
          </p:cNvGraphicFramePr>
          <p:nvPr/>
        </p:nvGraphicFramePr>
        <p:xfrm>
          <a:off x="2962523" y="1595297"/>
          <a:ext cx="12508872" cy="6677027"/>
        </p:xfrm>
        <a:graphic>
          <a:graphicData uri="http://schemas.openxmlformats.org/drawingml/2006/table">
            <a:tbl>
              <a:tblPr/>
              <a:tblGrid>
                <a:gridCol w="3056634">
                  <a:extLst>
                    <a:ext uri="{9D8B030D-6E8A-4147-A177-3AD203B41FA5}">
                      <a16:colId xmlns:a16="http://schemas.microsoft.com/office/drawing/2014/main" val="20000"/>
                    </a:ext>
                  </a:extLst>
                </a:gridCol>
                <a:gridCol w="3150746">
                  <a:extLst>
                    <a:ext uri="{9D8B030D-6E8A-4147-A177-3AD203B41FA5}">
                      <a16:colId xmlns:a16="http://schemas.microsoft.com/office/drawing/2014/main" val="20001"/>
                    </a:ext>
                  </a:extLst>
                </a:gridCol>
                <a:gridCol w="3150746">
                  <a:extLst>
                    <a:ext uri="{9D8B030D-6E8A-4147-A177-3AD203B41FA5}">
                      <a16:colId xmlns:a16="http://schemas.microsoft.com/office/drawing/2014/main" val="20002"/>
                    </a:ext>
                  </a:extLst>
                </a:gridCol>
                <a:gridCol w="3150746">
                  <a:extLst>
                    <a:ext uri="{9D8B030D-6E8A-4147-A177-3AD203B41FA5}">
                      <a16:colId xmlns:a16="http://schemas.microsoft.com/office/drawing/2014/main" val="20003"/>
                    </a:ext>
                  </a:extLst>
                </a:gridCol>
              </a:tblGrid>
              <a:tr h="953861">
                <a:tc>
                  <a:txBody>
                    <a:bodyPr/>
                    <a:lstStyle/>
                    <a:p>
                      <a:pPr algn="ctr">
                        <a:lnSpc>
                          <a:spcPts val="3079"/>
                        </a:lnSpc>
                        <a:defRPr/>
                      </a:pPr>
                      <a:r>
                        <a:rPr lang="en-US" sz="2199">
                          <a:solidFill>
                            <a:srgbClr val="000000"/>
                          </a:solidFill>
                          <a:latin typeface="Arial Bold"/>
                          <a:ea typeface="Arial Bold"/>
                          <a:cs typeface="Arial Bold"/>
                          <a:sym typeface="Arial Bold"/>
                        </a:rPr>
                        <a:t>Electra</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99ACFF"/>
                    </a:solidFill>
                  </a:tcPr>
                </a:tc>
                <a:tc>
                  <a:txBody>
                    <a:bodyPr/>
                    <a:lstStyle/>
                    <a:p>
                      <a:pPr algn="ctr">
                        <a:lnSpc>
                          <a:spcPts val="2799"/>
                        </a:lnSpc>
                        <a:defRPr/>
                      </a:pPr>
                      <a:r>
                        <a:rPr lang="en-US" sz="1999">
                          <a:solidFill>
                            <a:srgbClr val="000000"/>
                          </a:solidFill>
                          <a:latin typeface="Arial Bold"/>
                          <a:ea typeface="Arial Bold"/>
                          <a:cs typeface="Arial Bold"/>
                          <a:sym typeface="Arial Bold"/>
                        </a:rPr>
                        <a:t>Precission</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99ACFF"/>
                    </a:solidFill>
                  </a:tcPr>
                </a:tc>
                <a:tc>
                  <a:txBody>
                    <a:bodyPr/>
                    <a:lstStyle/>
                    <a:p>
                      <a:pPr algn="ctr">
                        <a:lnSpc>
                          <a:spcPts val="2799"/>
                        </a:lnSpc>
                        <a:defRPr/>
                      </a:pPr>
                      <a:r>
                        <a:rPr lang="en-US" sz="1999">
                          <a:solidFill>
                            <a:srgbClr val="000000"/>
                          </a:solidFill>
                          <a:latin typeface="Arial Bold"/>
                          <a:ea typeface="Arial Bold"/>
                          <a:cs typeface="Arial Bold"/>
                          <a:sym typeface="Arial Bold"/>
                        </a:rPr>
                        <a:t>Recall </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99ACFF"/>
                    </a:solidFill>
                  </a:tcPr>
                </a:tc>
                <a:tc>
                  <a:txBody>
                    <a:bodyPr/>
                    <a:lstStyle/>
                    <a:p>
                      <a:pPr algn="ctr">
                        <a:lnSpc>
                          <a:spcPts val="2799"/>
                        </a:lnSpc>
                        <a:defRPr/>
                      </a:pPr>
                      <a:r>
                        <a:rPr lang="en-US" sz="1999">
                          <a:solidFill>
                            <a:srgbClr val="000000"/>
                          </a:solidFill>
                          <a:latin typeface="Arial Bold"/>
                          <a:ea typeface="Arial Bold"/>
                          <a:cs typeface="Arial Bold"/>
                          <a:sym typeface="Arial Bold"/>
                        </a:rPr>
                        <a:t>F-Score</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99ACFF"/>
                    </a:solidFill>
                  </a:tcPr>
                </a:tc>
                <a:extLst>
                  <a:ext uri="{0D108BD9-81ED-4DB2-BD59-A6C34878D82A}">
                    <a16:rowId xmlns:a16="http://schemas.microsoft.com/office/drawing/2014/main" val="10000"/>
                  </a:ext>
                </a:extLst>
              </a:tr>
              <a:tr h="953861">
                <a:tc>
                  <a:txBody>
                    <a:bodyPr/>
                    <a:lstStyle/>
                    <a:p>
                      <a:pPr algn="ctr">
                        <a:lnSpc>
                          <a:spcPts val="3079"/>
                        </a:lnSpc>
                        <a:defRPr/>
                      </a:pPr>
                      <a:r>
                        <a:rPr lang="en-US" sz="2199">
                          <a:solidFill>
                            <a:srgbClr val="000000"/>
                          </a:solidFill>
                          <a:latin typeface="Arial"/>
                          <a:ea typeface="Arial"/>
                          <a:cs typeface="Arial"/>
                          <a:sym typeface="Arial"/>
                        </a:rPr>
                        <a:t>korku</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CDD6FF"/>
                    </a:solidFill>
                  </a:tcPr>
                </a:tc>
                <a:tc>
                  <a:txBody>
                    <a:bodyPr/>
                    <a:lstStyle/>
                    <a:p>
                      <a:pPr algn="ctr">
                        <a:lnSpc>
                          <a:spcPts val="2799"/>
                        </a:lnSpc>
                        <a:defRPr/>
                      </a:pPr>
                      <a:r>
                        <a:rPr lang="en-US" sz="1999">
                          <a:solidFill>
                            <a:srgbClr val="000000"/>
                          </a:solidFill>
                          <a:latin typeface="Arial"/>
                          <a:ea typeface="Arial"/>
                          <a:cs typeface="Arial"/>
                          <a:sym typeface="Arial"/>
                        </a:rPr>
                        <a:t>0.94</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FFFFFF"/>
                    </a:solidFill>
                  </a:tcPr>
                </a:tc>
                <a:tc>
                  <a:txBody>
                    <a:bodyPr/>
                    <a:lstStyle/>
                    <a:p>
                      <a:pPr algn="ctr">
                        <a:lnSpc>
                          <a:spcPts val="2799"/>
                        </a:lnSpc>
                        <a:defRPr/>
                      </a:pPr>
                      <a:r>
                        <a:rPr lang="en-US" sz="1999">
                          <a:solidFill>
                            <a:srgbClr val="000000"/>
                          </a:solidFill>
                          <a:latin typeface="Arial"/>
                          <a:ea typeface="Arial"/>
                          <a:cs typeface="Arial"/>
                          <a:sym typeface="Arial"/>
                        </a:rPr>
                        <a:t>0.88</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FFFFFF"/>
                    </a:solidFill>
                  </a:tcPr>
                </a:tc>
                <a:tc>
                  <a:txBody>
                    <a:bodyPr/>
                    <a:lstStyle/>
                    <a:p>
                      <a:pPr algn="ctr">
                        <a:lnSpc>
                          <a:spcPts val="2799"/>
                        </a:lnSpc>
                        <a:defRPr/>
                      </a:pPr>
                      <a:r>
                        <a:rPr lang="en-US" sz="1999">
                          <a:solidFill>
                            <a:srgbClr val="000000"/>
                          </a:solidFill>
                          <a:latin typeface="Arial"/>
                          <a:ea typeface="Arial"/>
                          <a:cs typeface="Arial"/>
                          <a:sym typeface="Arial"/>
                        </a:rPr>
                        <a:t>0.91</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953861">
                <a:tc>
                  <a:txBody>
                    <a:bodyPr/>
                    <a:lstStyle/>
                    <a:p>
                      <a:pPr algn="ctr">
                        <a:lnSpc>
                          <a:spcPts val="3079"/>
                        </a:lnSpc>
                        <a:defRPr/>
                      </a:pPr>
                      <a:r>
                        <a:rPr lang="en-US" sz="2199">
                          <a:solidFill>
                            <a:srgbClr val="000000"/>
                          </a:solidFill>
                          <a:latin typeface="Arial"/>
                          <a:ea typeface="Arial"/>
                          <a:cs typeface="Arial"/>
                          <a:sym typeface="Arial"/>
                        </a:rPr>
                        <a:t>küçümseme</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CDD6FF"/>
                    </a:solidFill>
                  </a:tcPr>
                </a:tc>
                <a:tc>
                  <a:txBody>
                    <a:bodyPr/>
                    <a:lstStyle/>
                    <a:p>
                      <a:pPr algn="ctr">
                        <a:lnSpc>
                          <a:spcPts val="2799"/>
                        </a:lnSpc>
                        <a:defRPr/>
                      </a:pPr>
                      <a:r>
                        <a:rPr lang="en-US" sz="1999">
                          <a:solidFill>
                            <a:srgbClr val="000000"/>
                          </a:solidFill>
                          <a:latin typeface="Arial"/>
                          <a:ea typeface="Arial"/>
                          <a:cs typeface="Arial"/>
                          <a:sym typeface="Arial"/>
                        </a:rPr>
                        <a:t>0.75</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FFFFFF"/>
                    </a:solidFill>
                  </a:tcPr>
                </a:tc>
                <a:tc>
                  <a:txBody>
                    <a:bodyPr/>
                    <a:lstStyle/>
                    <a:p>
                      <a:pPr algn="ctr">
                        <a:lnSpc>
                          <a:spcPts val="2799"/>
                        </a:lnSpc>
                        <a:defRPr/>
                      </a:pPr>
                      <a:r>
                        <a:rPr lang="en-US" sz="1999">
                          <a:solidFill>
                            <a:srgbClr val="000000"/>
                          </a:solidFill>
                          <a:latin typeface="Arial"/>
                          <a:ea typeface="Arial"/>
                          <a:cs typeface="Arial"/>
                          <a:sym typeface="Arial"/>
                        </a:rPr>
                        <a:t>0.43</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FFFFFF"/>
                    </a:solidFill>
                  </a:tcPr>
                </a:tc>
                <a:tc>
                  <a:txBody>
                    <a:bodyPr/>
                    <a:lstStyle/>
                    <a:p>
                      <a:pPr algn="ctr">
                        <a:lnSpc>
                          <a:spcPts val="2799"/>
                        </a:lnSpc>
                        <a:defRPr/>
                      </a:pPr>
                      <a:r>
                        <a:rPr lang="en-US" sz="1999">
                          <a:solidFill>
                            <a:srgbClr val="000000"/>
                          </a:solidFill>
                          <a:latin typeface="Arial"/>
                          <a:ea typeface="Arial"/>
                          <a:cs typeface="Arial"/>
                          <a:sym typeface="Arial"/>
                        </a:rPr>
                        <a:t>0.55</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953861">
                <a:tc>
                  <a:txBody>
                    <a:bodyPr/>
                    <a:lstStyle/>
                    <a:p>
                      <a:pPr algn="ctr">
                        <a:lnSpc>
                          <a:spcPts val="3079"/>
                        </a:lnSpc>
                        <a:defRPr/>
                      </a:pPr>
                      <a:r>
                        <a:rPr lang="en-US" sz="2199">
                          <a:solidFill>
                            <a:srgbClr val="000000"/>
                          </a:solidFill>
                          <a:latin typeface="Arial"/>
                          <a:ea typeface="Arial"/>
                          <a:cs typeface="Arial"/>
                          <a:sym typeface="Arial"/>
                        </a:rPr>
                        <a:t>mutluluk</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CDD6FF"/>
                    </a:solidFill>
                  </a:tcPr>
                </a:tc>
                <a:tc>
                  <a:txBody>
                    <a:bodyPr/>
                    <a:lstStyle/>
                    <a:p>
                      <a:pPr algn="ctr">
                        <a:lnSpc>
                          <a:spcPts val="2799"/>
                        </a:lnSpc>
                        <a:defRPr/>
                      </a:pPr>
                      <a:r>
                        <a:rPr lang="en-US" sz="1999">
                          <a:solidFill>
                            <a:srgbClr val="000000"/>
                          </a:solidFill>
                          <a:latin typeface="Arial"/>
                          <a:ea typeface="Arial"/>
                          <a:cs typeface="Arial"/>
                          <a:sym typeface="Arial"/>
                        </a:rPr>
                        <a:t>0.86</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FFFFFF"/>
                    </a:solidFill>
                  </a:tcPr>
                </a:tc>
                <a:tc>
                  <a:txBody>
                    <a:bodyPr/>
                    <a:lstStyle/>
                    <a:p>
                      <a:pPr algn="ctr">
                        <a:lnSpc>
                          <a:spcPts val="2799"/>
                        </a:lnSpc>
                        <a:defRPr/>
                      </a:pPr>
                      <a:r>
                        <a:rPr lang="en-US" sz="1999">
                          <a:solidFill>
                            <a:srgbClr val="000000"/>
                          </a:solidFill>
                          <a:latin typeface="Arial"/>
                          <a:ea typeface="Arial"/>
                          <a:cs typeface="Arial"/>
                          <a:sym typeface="Arial"/>
                        </a:rPr>
                        <a:t>0.68</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FFFFFF"/>
                    </a:solidFill>
                  </a:tcPr>
                </a:tc>
                <a:tc>
                  <a:txBody>
                    <a:bodyPr/>
                    <a:lstStyle/>
                    <a:p>
                      <a:pPr algn="ctr">
                        <a:lnSpc>
                          <a:spcPts val="2799"/>
                        </a:lnSpc>
                        <a:defRPr/>
                      </a:pPr>
                      <a:r>
                        <a:rPr lang="en-US" sz="1999">
                          <a:solidFill>
                            <a:srgbClr val="000000"/>
                          </a:solidFill>
                          <a:latin typeface="Arial"/>
                          <a:ea typeface="Arial"/>
                          <a:cs typeface="Arial"/>
                          <a:sym typeface="Arial"/>
                        </a:rPr>
                        <a:t>0.76</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953861">
                <a:tc>
                  <a:txBody>
                    <a:bodyPr/>
                    <a:lstStyle/>
                    <a:p>
                      <a:pPr algn="ctr">
                        <a:lnSpc>
                          <a:spcPts val="3079"/>
                        </a:lnSpc>
                        <a:defRPr/>
                      </a:pPr>
                      <a:r>
                        <a:rPr lang="en-US" sz="2199">
                          <a:solidFill>
                            <a:srgbClr val="000000"/>
                          </a:solidFill>
                          <a:latin typeface="Arial"/>
                          <a:ea typeface="Arial"/>
                          <a:cs typeface="Arial"/>
                          <a:sym typeface="Arial"/>
                        </a:rPr>
                        <a:t>öfke</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CDD6FF"/>
                    </a:solidFill>
                  </a:tcPr>
                </a:tc>
                <a:tc>
                  <a:txBody>
                    <a:bodyPr/>
                    <a:lstStyle/>
                    <a:p>
                      <a:pPr algn="ctr">
                        <a:lnSpc>
                          <a:spcPts val="2799"/>
                        </a:lnSpc>
                        <a:defRPr/>
                      </a:pPr>
                      <a:r>
                        <a:rPr lang="en-US" sz="1999">
                          <a:solidFill>
                            <a:srgbClr val="000000"/>
                          </a:solidFill>
                          <a:latin typeface="Arial"/>
                          <a:ea typeface="Arial"/>
                          <a:cs typeface="Arial"/>
                          <a:sym typeface="Arial"/>
                        </a:rPr>
                        <a:t>0.69</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FFFFFF"/>
                    </a:solidFill>
                  </a:tcPr>
                </a:tc>
                <a:tc>
                  <a:txBody>
                    <a:bodyPr/>
                    <a:lstStyle/>
                    <a:p>
                      <a:pPr algn="ctr">
                        <a:lnSpc>
                          <a:spcPts val="2799"/>
                        </a:lnSpc>
                        <a:defRPr/>
                      </a:pPr>
                      <a:r>
                        <a:rPr lang="en-US" sz="1999">
                          <a:solidFill>
                            <a:srgbClr val="000000"/>
                          </a:solidFill>
                          <a:latin typeface="Arial"/>
                          <a:ea typeface="Arial"/>
                          <a:cs typeface="Arial"/>
                          <a:sym typeface="Arial"/>
                        </a:rPr>
                        <a:t>0.71</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FFFFFF"/>
                    </a:solidFill>
                  </a:tcPr>
                </a:tc>
                <a:tc>
                  <a:txBody>
                    <a:bodyPr/>
                    <a:lstStyle/>
                    <a:p>
                      <a:pPr algn="ctr">
                        <a:lnSpc>
                          <a:spcPts val="2799"/>
                        </a:lnSpc>
                        <a:defRPr/>
                      </a:pPr>
                      <a:r>
                        <a:rPr lang="en-US" sz="1999">
                          <a:solidFill>
                            <a:srgbClr val="000000"/>
                          </a:solidFill>
                          <a:latin typeface="Arial"/>
                          <a:ea typeface="Arial"/>
                          <a:cs typeface="Arial"/>
                          <a:sym typeface="Arial"/>
                        </a:rPr>
                        <a:t>0.70</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r h="953861">
                <a:tc>
                  <a:txBody>
                    <a:bodyPr/>
                    <a:lstStyle/>
                    <a:p>
                      <a:pPr algn="ctr">
                        <a:lnSpc>
                          <a:spcPts val="3079"/>
                        </a:lnSpc>
                        <a:defRPr/>
                      </a:pPr>
                      <a:r>
                        <a:rPr lang="en-US" sz="2199">
                          <a:solidFill>
                            <a:srgbClr val="000000"/>
                          </a:solidFill>
                          <a:latin typeface="Arial"/>
                          <a:ea typeface="Arial"/>
                          <a:cs typeface="Arial"/>
                          <a:sym typeface="Arial"/>
                        </a:rPr>
                        <a:t>üzüntü</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CDD6FF"/>
                    </a:solidFill>
                  </a:tcPr>
                </a:tc>
                <a:tc>
                  <a:txBody>
                    <a:bodyPr/>
                    <a:lstStyle/>
                    <a:p>
                      <a:pPr algn="ctr">
                        <a:lnSpc>
                          <a:spcPts val="2799"/>
                        </a:lnSpc>
                        <a:defRPr/>
                      </a:pPr>
                      <a:r>
                        <a:rPr lang="en-US" sz="1999">
                          <a:solidFill>
                            <a:srgbClr val="000000"/>
                          </a:solidFill>
                          <a:latin typeface="Arial"/>
                          <a:ea typeface="Arial"/>
                          <a:cs typeface="Arial"/>
                          <a:sym typeface="Arial"/>
                        </a:rPr>
                        <a:t>0.53</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FFFFFF"/>
                    </a:solidFill>
                  </a:tcPr>
                </a:tc>
                <a:tc>
                  <a:txBody>
                    <a:bodyPr/>
                    <a:lstStyle/>
                    <a:p>
                      <a:pPr algn="ctr">
                        <a:lnSpc>
                          <a:spcPts val="2799"/>
                        </a:lnSpc>
                        <a:defRPr/>
                      </a:pPr>
                      <a:r>
                        <a:rPr lang="en-US" sz="1999">
                          <a:solidFill>
                            <a:srgbClr val="000000"/>
                          </a:solidFill>
                          <a:latin typeface="Arial"/>
                          <a:ea typeface="Arial"/>
                          <a:cs typeface="Arial"/>
                          <a:sym typeface="Arial"/>
                        </a:rPr>
                        <a:t>0.91</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FFFFFF"/>
                    </a:solidFill>
                  </a:tcPr>
                </a:tc>
                <a:tc>
                  <a:txBody>
                    <a:bodyPr/>
                    <a:lstStyle/>
                    <a:p>
                      <a:pPr algn="ctr">
                        <a:lnSpc>
                          <a:spcPts val="2799"/>
                        </a:lnSpc>
                        <a:defRPr/>
                      </a:pPr>
                      <a:r>
                        <a:rPr lang="en-US" sz="1999">
                          <a:solidFill>
                            <a:srgbClr val="000000"/>
                          </a:solidFill>
                          <a:latin typeface="Arial"/>
                          <a:ea typeface="Arial"/>
                          <a:cs typeface="Arial"/>
                          <a:sym typeface="Arial"/>
                        </a:rPr>
                        <a:t>0.67</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r h="953861">
                <a:tc>
                  <a:txBody>
                    <a:bodyPr/>
                    <a:lstStyle/>
                    <a:p>
                      <a:pPr algn="ctr">
                        <a:lnSpc>
                          <a:spcPts val="3079"/>
                        </a:lnSpc>
                        <a:defRPr/>
                      </a:pPr>
                      <a:r>
                        <a:rPr lang="en-US" sz="2199">
                          <a:solidFill>
                            <a:srgbClr val="000000"/>
                          </a:solidFill>
                          <a:latin typeface="Arial"/>
                          <a:ea typeface="Arial"/>
                          <a:cs typeface="Arial"/>
                          <a:sym typeface="Arial"/>
                        </a:rPr>
                        <a:t>şaşkınlık</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CDD6FF"/>
                    </a:solidFill>
                  </a:tcPr>
                </a:tc>
                <a:tc>
                  <a:txBody>
                    <a:bodyPr/>
                    <a:lstStyle/>
                    <a:p>
                      <a:pPr algn="ctr">
                        <a:lnSpc>
                          <a:spcPts val="2799"/>
                        </a:lnSpc>
                        <a:defRPr/>
                      </a:pPr>
                      <a:r>
                        <a:rPr lang="en-US" sz="1999">
                          <a:solidFill>
                            <a:srgbClr val="000000"/>
                          </a:solidFill>
                          <a:latin typeface="Arial"/>
                          <a:ea typeface="Arial"/>
                          <a:cs typeface="Arial"/>
                          <a:sym typeface="Arial"/>
                        </a:rPr>
                        <a:t>0.96</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FFFFFF"/>
                    </a:solidFill>
                  </a:tcPr>
                </a:tc>
                <a:tc>
                  <a:txBody>
                    <a:bodyPr/>
                    <a:lstStyle/>
                    <a:p>
                      <a:pPr algn="ctr">
                        <a:lnSpc>
                          <a:spcPts val="2799"/>
                        </a:lnSpc>
                        <a:defRPr/>
                      </a:pPr>
                      <a:r>
                        <a:rPr lang="en-US" sz="1999">
                          <a:solidFill>
                            <a:srgbClr val="000000"/>
                          </a:solidFill>
                          <a:latin typeface="Arial"/>
                          <a:ea typeface="Arial"/>
                          <a:cs typeface="Arial"/>
                          <a:sym typeface="Arial"/>
                        </a:rPr>
                        <a:t>0.88</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FFFFFF"/>
                    </a:solidFill>
                  </a:tcPr>
                </a:tc>
                <a:tc>
                  <a:txBody>
                    <a:bodyPr/>
                    <a:lstStyle/>
                    <a:p>
                      <a:pPr algn="ctr">
                        <a:lnSpc>
                          <a:spcPts val="2799"/>
                        </a:lnSpc>
                        <a:defRPr/>
                      </a:pPr>
                      <a:r>
                        <a:rPr lang="en-US" sz="1999">
                          <a:solidFill>
                            <a:srgbClr val="000000"/>
                          </a:solidFill>
                          <a:latin typeface="Arial"/>
                          <a:ea typeface="Arial"/>
                          <a:cs typeface="Arial"/>
                          <a:sym typeface="Arial"/>
                        </a:rPr>
                        <a:t>0.91</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FFFFFF"/>
                    </a:solidFill>
                  </a:tcPr>
                </a:tc>
                <a:extLst>
                  <a:ext uri="{0D108BD9-81ED-4DB2-BD59-A6C34878D82A}">
                    <a16:rowId xmlns:a16="http://schemas.microsoft.com/office/drawing/2014/main" val="10006"/>
                  </a:ext>
                </a:extLst>
              </a:tr>
            </a:tbl>
          </a:graphicData>
        </a:graphic>
      </p:graphicFrame>
      <p:sp>
        <p:nvSpPr>
          <p:cNvPr id="5" name="TextBox 5"/>
          <p:cNvSpPr txBox="1"/>
          <p:nvPr/>
        </p:nvSpPr>
        <p:spPr>
          <a:xfrm>
            <a:off x="4698616" y="742950"/>
            <a:ext cx="8890769" cy="607346"/>
          </a:xfrm>
          <a:prstGeom prst="rect">
            <a:avLst/>
          </a:prstGeom>
        </p:spPr>
        <p:txBody>
          <a:bodyPr lIns="0" tIns="0" rIns="0" bIns="0" rtlCol="0" anchor="t">
            <a:spAutoFit/>
          </a:bodyPr>
          <a:lstStyle/>
          <a:p>
            <a:pPr algn="ctr">
              <a:lnSpc>
                <a:spcPts val="5038"/>
              </a:lnSpc>
            </a:pPr>
            <a:r>
              <a:rPr lang="en-US" sz="3598" dirty="0">
                <a:solidFill>
                  <a:srgbClr val="004AAD"/>
                </a:solidFill>
                <a:latin typeface="Arial Bold"/>
                <a:ea typeface="Arial Bold"/>
                <a:cs typeface="Arial Bold"/>
                <a:sym typeface="Arial Bold"/>
              </a:rPr>
              <a:t>MODEL EĞİTİMİ VE DEĞERLENDİRME</a:t>
            </a:r>
          </a:p>
        </p:txBody>
      </p:sp>
      <p:sp>
        <p:nvSpPr>
          <p:cNvPr id="6" name="TextBox 6"/>
          <p:cNvSpPr txBox="1"/>
          <p:nvPr/>
        </p:nvSpPr>
        <p:spPr>
          <a:xfrm>
            <a:off x="2962523" y="8370117"/>
            <a:ext cx="6386512" cy="479424"/>
          </a:xfrm>
          <a:prstGeom prst="rect">
            <a:avLst/>
          </a:prstGeom>
        </p:spPr>
        <p:txBody>
          <a:bodyPr lIns="0" tIns="0" rIns="0" bIns="0" rtlCol="0" anchor="t">
            <a:spAutoFit/>
          </a:bodyPr>
          <a:lstStyle/>
          <a:p>
            <a:pPr algn="ctr">
              <a:lnSpc>
                <a:spcPts val="3500"/>
              </a:lnSpc>
            </a:pPr>
            <a:r>
              <a:rPr lang="en-US" sz="2500">
                <a:solidFill>
                  <a:srgbClr val="004AAD"/>
                </a:solidFill>
                <a:latin typeface="Arial"/>
                <a:ea typeface="Arial"/>
                <a:cs typeface="Arial"/>
                <a:sym typeface="Arial"/>
              </a:rPr>
              <a:t>Test Verisi Üzerindeki Model Doğruluğu: 0.75</a:t>
            </a:r>
          </a:p>
        </p:txBody>
      </p:sp>
    </p:spTree>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2"/>
              <a:stretch>
                <a:fillRect/>
              </a:stretch>
            </a:blipFill>
          </p:spPr>
          <p:txBody>
            <a:bodyPr/>
            <a:lstStyle/>
            <a:p>
              <a:endParaRPr lang="tr-TR"/>
            </a:p>
          </p:txBody>
        </p:sp>
      </p:grpSp>
      <p:grpSp>
        <p:nvGrpSpPr>
          <p:cNvPr id="4" name="Group 4"/>
          <p:cNvGrpSpPr/>
          <p:nvPr/>
        </p:nvGrpSpPr>
        <p:grpSpPr>
          <a:xfrm>
            <a:off x="6458519" y="4978653"/>
            <a:ext cx="5433949" cy="2673682"/>
            <a:chOff x="0" y="0"/>
            <a:chExt cx="1431164" cy="704180"/>
          </a:xfrm>
        </p:grpSpPr>
        <p:sp>
          <p:nvSpPr>
            <p:cNvPr id="5" name="Freeform 5"/>
            <p:cNvSpPr/>
            <p:nvPr/>
          </p:nvSpPr>
          <p:spPr>
            <a:xfrm>
              <a:off x="0" y="0"/>
              <a:ext cx="1431164" cy="704180"/>
            </a:xfrm>
            <a:custGeom>
              <a:avLst/>
              <a:gdLst/>
              <a:ahLst/>
              <a:cxnLst/>
              <a:rect l="l" t="t" r="r" b="b"/>
              <a:pathLst>
                <a:path w="1431164" h="704180">
                  <a:moveTo>
                    <a:pt x="72661" y="0"/>
                  </a:moveTo>
                  <a:lnTo>
                    <a:pt x="1358502" y="0"/>
                  </a:lnTo>
                  <a:cubicBezTo>
                    <a:pt x="1377773" y="0"/>
                    <a:pt x="1396255" y="7655"/>
                    <a:pt x="1409882" y="21282"/>
                  </a:cubicBezTo>
                  <a:cubicBezTo>
                    <a:pt x="1423508" y="34909"/>
                    <a:pt x="1431164" y="53390"/>
                    <a:pt x="1431164" y="72661"/>
                  </a:cubicBezTo>
                  <a:lnTo>
                    <a:pt x="1431164" y="631518"/>
                  </a:lnTo>
                  <a:cubicBezTo>
                    <a:pt x="1431164" y="650789"/>
                    <a:pt x="1423508" y="669271"/>
                    <a:pt x="1409882" y="682898"/>
                  </a:cubicBezTo>
                  <a:cubicBezTo>
                    <a:pt x="1396255" y="696524"/>
                    <a:pt x="1377773" y="704180"/>
                    <a:pt x="1358502" y="704180"/>
                  </a:cubicBezTo>
                  <a:lnTo>
                    <a:pt x="72661" y="704180"/>
                  </a:lnTo>
                  <a:cubicBezTo>
                    <a:pt x="53390" y="704180"/>
                    <a:pt x="34909" y="696524"/>
                    <a:pt x="21282" y="682898"/>
                  </a:cubicBezTo>
                  <a:cubicBezTo>
                    <a:pt x="7655" y="669271"/>
                    <a:pt x="0" y="650789"/>
                    <a:pt x="0" y="631518"/>
                  </a:cubicBezTo>
                  <a:lnTo>
                    <a:pt x="0" y="72661"/>
                  </a:lnTo>
                  <a:cubicBezTo>
                    <a:pt x="0" y="53390"/>
                    <a:pt x="7655" y="34909"/>
                    <a:pt x="21282" y="21282"/>
                  </a:cubicBezTo>
                  <a:cubicBezTo>
                    <a:pt x="34909" y="7655"/>
                    <a:pt x="53390" y="0"/>
                    <a:pt x="72661" y="0"/>
                  </a:cubicBezTo>
                  <a:close/>
                </a:path>
              </a:pathLst>
            </a:custGeom>
            <a:solidFill>
              <a:srgbClr val="CDD6FF">
                <a:alpha val="55686"/>
              </a:srgbClr>
            </a:solidFill>
          </p:spPr>
          <p:txBody>
            <a:bodyPr/>
            <a:lstStyle/>
            <a:p>
              <a:endParaRPr lang="tr-TR"/>
            </a:p>
          </p:txBody>
        </p:sp>
        <p:sp>
          <p:nvSpPr>
            <p:cNvPr id="6" name="TextBox 6"/>
            <p:cNvSpPr txBox="1"/>
            <p:nvPr/>
          </p:nvSpPr>
          <p:spPr>
            <a:xfrm>
              <a:off x="0" y="-104775"/>
              <a:ext cx="1431164" cy="808955"/>
            </a:xfrm>
            <a:prstGeom prst="rect">
              <a:avLst/>
            </a:prstGeom>
          </p:spPr>
          <p:txBody>
            <a:bodyPr lIns="50800" tIns="50800" rIns="50800" bIns="50800" rtlCol="0" anchor="ctr"/>
            <a:lstStyle/>
            <a:p>
              <a:pPr algn="ctr">
                <a:lnSpc>
                  <a:spcPts val="3521"/>
                </a:lnSpc>
              </a:pPr>
              <a:endParaRPr/>
            </a:p>
          </p:txBody>
        </p:sp>
      </p:grpSp>
      <p:grpSp>
        <p:nvGrpSpPr>
          <p:cNvPr id="7" name="Group 7"/>
          <p:cNvGrpSpPr/>
          <p:nvPr/>
        </p:nvGrpSpPr>
        <p:grpSpPr>
          <a:xfrm>
            <a:off x="12444918" y="1666796"/>
            <a:ext cx="5607221" cy="6329604"/>
            <a:chOff x="0" y="0"/>
            <a:chExt cx="1476799" cy="1667056"/>
          </a:xfrm>
        </p:grpSpPr>
        <p:sp>
          <p:nvSpPr>
            <p:cNvPr id="8" name="Freeform 8"/>
            <p:cNvSpPr/>
            <p:nvPr/>
          </p:nvSpPr>
          <p:spPr>
            <a:xfrm>
              <a:off x="0" y="0"/>
              <a:ext cx="1476799" cy="1667056"/>
            </a:xfrm>
            <a:custGeom>
              <a:avLst/>
              <a:gdLst/>
              <a:ahLst/>
              <a:cxnLst/>
              <a:rect l="l" t="t" r="r" b="b"/>
              <a:pathLst>
                <a:path w="1476799" h="1667056">
                  <a:moveTo>
                    <a:pt x="70416" y="0"/>
                  </a:moveTo>
                  <a:lnTo>
                    <a:pt x="1406383" y="0"/>
                  </a:lnTo>
                  <a:cubicBezTo>
                    <a:pt x="1425058" y="0"/>
                    <a:pt x="1442969" y="7419"/>
                    <a:pt x="1456175" y="20624"/>
                  </a:cubicBezTo>
                  <a:cubicBezTo>
                    <a:pt x="1469380" y="33830"/>
                    <a:pt x="1476799" y="51740"/>
                    <a:pt x="1476799" y="70416"/>
                  </a:cubicBezTo>
                  <a:lnTo>
                    <a:pt x="1476799" y="1596640"/>
                  </a:lnTo>
                  <a:cubicBezTo>
                    <a:pt x="1476799" y="1615316"/>
                    <a:pt x="1469380" y="1633226"/>
                    <a:pt x="1456175" y="1646432"/>
                  </a:cubicBezTo>
                  <a:cubicBezTo>
                    <a:pt x="1442969" y="1659637"/>
                    <a:pt x="1425058" y="1667056"/>
                    <a:pt x="1406383" y="1667056"/>
                  </a:cubicBezTo>
                  <a:lnTo>
                    <a:pt x="70416" y="1667056"/>
                  </a:lnTo>
                  <a:cubicBezTo>
                    <a:pt x="51740" y="1667056"/>
                    <a:pt x="33830" y="1659637"/>
                    <a:pt x="20624" y="1646432"/>
                  </a:cubicBezTo>
                  <a:cubicBezTo>
                    <a:pt x="7419" y="1633226"/>
                    <a:pt x="0" y="1615316"/>
                    <a:pt x="0" y="1596640"/>
                  </a:cubicBezTo>
                  <a:lnTo>
                    <a:pt x="0" y="70416"/>
                  </a:lnTo>
                  <a:cubicBezTo>
                    <a:pt x="0" y="51740"/>
                    <a:pt x="7419" y="33830"/>
                    <a:pt x="20624" y="20624"/>
                  </a:cubicBezTo>
                  <a:cubicBezTo>
                    <a:pt x="33830" y="7419"/>
                    <a:pt x="51740" y="0"/>
                    <a:pt x="70416" y="0"/>
                  </a:cubicBezTo>
                  <a:close/>
                </a:path>
              </a:pathLst>
            </a:custGeom>
            <a:solidFill>
              <a:srgbClr val="CDD6FF">
                <a:alpha val="55686"/>
              </a:srgbClr>
            </a:solidFill>
          </p:spPr>
          <p:txBody>
            <a:bodyPr/>
            <a:lstStyle/>
            <a:p>
              <a:endParaRPr lang="tr-TR"/>
            </a:p>
          </p:txBody>
        </p:sp>
        <p:sp>
          <p:nvSpPr>
            <p:cNvPr id="9" name="TextBox 9"/>
            <p:cNvSpPr txBox="1"/>
            <p:nvPr/>
          </p:nvSpPr>
          <p:spPr>
            <a:xfrm>
              <a:off x="0" y="-104775"/>
              <a:ext cx="1476799" cy="1771831"/>
            </a:xfrm>
            <a:prstGeom prst="rect">
              <a:avLst/>
            </a:prstGeom>
          </p:spPr>
          <p:txBody>
            <a:bodyPr lIns="50800" tIns="50800" rIns="50800" bIns="50800" rtlCol="0" anchor="ctr"/>
            <a:lstStyle/>
            <a:p>
              <a:pPr algn="ctr">
                <a:lnSpc>
                  <a:spcPts val="3521"/>
                </a:lnSpc>
              </a:pPr>
              <a:endParaRPr/>
            </a:p>
          </p:txBody>
        </p:sp>
      </p:grpSp>
      <p:sp>
        <p:nvSpPr>
          <p:cNvPr id="10" name="TextBox 10"/>
          <p:cNvSpPr txBox="1"/>
          <p:nvPr/>
        </p:nvSpPr>
        <p:spPr>
          <a:xfrm>
            <a:off x="13058644" y="1964895"/>
            <a:ext cx="4721789" cy="5751337"/>
          </a:xfrm>
          <a:prstGeom prst="rect">
            <a:avLst/>
          </a:prstGeom>
        </p:spPr>
        <p:txBody>
          <a:bodyPr lIns="0" tIns="0" rIns="0" bIns="0" rtlCol="0" anchor="t">
            <a:spAutoFit/>
          </a:bodyPr>
          <a:lstStyle/>
          <a:p>
            <a:pPr algn="ctr">
              <a:lnSpc>
                <a:spcPts val="3771"/>
              </a:lnSpc>
              <a:spcBef>
                <a:spcPct val="0"/>
              </a:spcBef>
            </a:pPr>
            <a:r>
              <a:rPr lang="en-US" sz="2693">
                <a:solidFill>
                  <a:srgbClr val="004AAD"/>
                </a:solidFill>
                <a:latin typeface="Arial Bold"/>
                <a:ea typeface="Arial Bold"/>
                <a:cs typeface="Arial Bold"/>
                <a:sym typeface="Arial Bold"/>
              </a:rPr>
              <a:t>Büyük Dil Modelleri (LLM) arasında ise, BertTürk modeli %86 doğruluk oranı ile en yüksek başarıyı elde etmiştir.</a:t>
            </a:r>
            <a:r>
              <a:rPr lang="en-US" sz="2693">
                <a:solidFill>
                  <a:srgbClr val="004AAD"/>
                </a:solidFill>
                <a:latin typeface="Arial"/>
                <a:ea typeface="Arial"/>
                <a:cs typeface="Arial"/>
                <a:sym typeface="Arial"/>
              </a:rPr>
              <a:t> </a:t>
            </a:r>
          </a:p>
          <a:p>
            <a:pPr algn="ctr">
              <a:lnSpc>
                <a:spcPts val="3771"/>
              </a:lnSpc>
              <a:spcBef>
                <a:spcPct val="0"/>
              </a:spcBef>
            </a:pPr>
            <a:endParaRPr lang="en-US" sz="2693">
              <a:solidFill>
                <a:srgbClr val="004AAD"/>
              </a:solidFill>
              <a:latin typeface="Arial"/>
              <a:ea typeface="Arial"/>
              <a:cs typeface="Arial"/>
              <a:sym typeface="Arial"/>
            </a:endParaRPr>
          </a:p>
          <a:p>
            <a:pPr algn="ctr">
              <a:lnSpc>
                <a:spcPts val="3771"/>
              </a:lnSpc>
              <a:spcBef>
                <a:spcPct val="0"/>
              </a:spcBef>
            </a:pPr>
            <a:r>
              <a:rPr lang="en-US" sz="2693">
                <a:solidFill>
                  <a:srgbClr val="004AAD"/>
                </a:solidFill>
                <a:latin typeface="Arial"/>
                <a:ea typeface="Arial"/>
                <a:cs typeface="Arial"/>
                <a:sym typeface="Arial"/>
              </a:rPr>
              <a:t>Bu bulgular, test edilen tüm algoritmalar ve modeller arasında SVM ve BertTürk'ün diğer yöntemlere kıyasla daha üstün performans gösterdiğini ortaya koymaktadır.</a:t>
            </a:r>
          </a:p>
        </p:txBody>
      </p:sp>
      <p:grpSp>
        <p:nvGrpSpPr>
          <p:cNvPr id="11" name="Group 11"/>
          <p:cNvGrpSpPr/>
          <p:nvPr/>
        </p:nvGrpSpPr>
        <p:grpSpPr>
          <a:xfrm>
            <a:off x="369435" y="1666796"/>
            <a:ext cx="5540506" cy="6329604"/>
            <a:chOff x="0" y="0"/>
            <a:chExt cx="1459228" cy="1667056"/>
          </a:xfrm>
        </p:grpSpPr>
        <p:sp>
          <p:nvSpPr>
            <p:cNvPr id="12" name="Freeform 12"/>
            <p:cNvSpPr/>
            <p:nvPr/>
          </p:nvSpPr>
          <p:spPr>
            <a:xfrm>
              <a:off x="0" y="0"/>
              <a:ext cx="1459228" cy="1667056"/>
            </a:xfrm>
            <a:custGeom>
              <a:avLst/>
              <a:gdLst/>
              <a:ahLst/>
              <a:cxnLst/>
              <a:rect l="l" t="t" r="r" b="b"/>
              <a:pathLst>
                <a:path w="1459228" h="1667056">
                  <a:moveTo>
                    <a:pt x="71264" y="0"/>
                  </a:moveTo>
                  <a:lnTo>
                    <a:pt x="1387964" y="0"/>
                  </a:lnTo>
                  <a:cubicBezTo>
                    <a:pt x="1427322" y="0"/>
                    <a:pt x="1459228" y="31906"/>
                    <a:pt x="1459228" y="71264"/>
                  </a:cubicBezTo>
                  <a:lnTo>
                    <a:pt x="1459228" y="1595792"/>
                  </a:lnTo>
                  <a:cubicBezTo>
                    <a:pt x="1459228" y="1635150"/>
                    <a:pt x="1427322" y="1667056"/>
                    <a:pt x="1387964" y="1667056"/>
                  </a:cubicBezTo>
                  <a:lnTo>
                    <a:pt x="71264" y="1667056"/>
                  </a:lnTo>
                  <a:cubicBezTo>
                    <a:pt x="31906" y="1667056"/>
                    <a:pt x="0" y="1635150"/>
                    <a:pt x="0" y="1595792"/>
                  </a:cubicBezTo>
                  <a:lnTo>
                    <a:pt x="0" y="71264"/>
                  </a:lnTo>
                  <a:cubicBezTo>
                    <a:pt x="0" y="31906"/>
                    <a:pt x="31906" y="0"/>
                    <a:pt x="71264" y="0"/>
                  </a:cubicBezTo>
                  <a:close/>
                </a:path>
              </a:pathLst>
            </a:custGeom>
            <a:solidFill>
              <a:srgbClr val="CDD6FF">
                <a:alpha val="55686"/>
              </a:srgbClr>
            </a:solidFill>
          </p:spPr>
          <p:txBody>
            <a:bodyPr/>
            <a:lstStyle/>
            <a:p>
              <a:endParaRPr lang="tr-TR"/>
            </a:p>
          </p:txBody>
        </p:sp>
        <p:sp>
          <p:nvSpPr>
            <p:cNvPr id="13" name="TextBox 13"/>
            <p:cNvSpPr txBox="1"/>
            <p:nvPr/>
          </p:nvSpPr>
          <p:spPr>
            <a:xfrm>
              <a:off x="0" y="-104775"/>
              <a:ext cx="1459228" cy="1771831"/>
            </a:xfrm>
            <a:prstGeom prst="rect">
              <a:avLst/>
            </a:prstGeom>
          </p:spPr>
          <p:txBody>
            <a:bodyPr lIns="50800" tIns="50800" rIns="50800" bIns="50800" rtlCol="0" anchor="ctr"/>
            <a:lstStyle/>
            <a:p>
              <a:pPr algn="ctr">
                <a:lnSpc>
                  <a:spcPts val="3521"/>
                </a:lnSpc>
              </a:pPr>
              <a:endParaRPr/>
            </a:p>
          </p:txBody>
        </p:sp>
      </p:grpSp>
      <p:grpSp>
        <p:nvGrpSpPr>
          <p:cNvPr id="14" name="Group 14"/>
          <p:cNvGrpSpPr/>
          <p:nvPr/>
        </p:nvGrpSpPr>
        <p:grpSpPr>
          <a:xfrm>
            <a:off x="6405241" y="1666796"/>
            <a:ext cx="5433949" cy="2673682"/>
            <a:chOff x="0" y="0"/>
            <a:chExt cx="1431164" cy="704180"/>
          </a:xfrm>
        </p:grpSpPr>
        <p:sp>
          <p:nvSpPr>
            <p:cNvPr id="15" name="Freeform 15"/>
            <p:cNvSpPr/>
            <p:nvPr/>
          </p:nvSpPr>
          <p:spPr>
            <a:xfrm>
              <a:off x="0" y="0"/>
              <a:ext cx="1431164" cy="704180"/>
            </a:xfrm>
            <a:custGeom>
              <a:avLst/>
              <a:gdLst/>
              <a:ahLst/>
              <a:cxnLst/>
              <a:rect l="l" t="t" r="r" b="b"/>
              <a:pathLst>
                <a:path w="1431164" h="704180">
                  <a:moveTo>
                    <a:pt x="72661" y="0"/>
                  </a:moveTo>
                  <a:lnTo>
                    <a:pt x="1358502" y="0"/>
                  </a:lnTo>
                  <a:cubicBezTo>
                    <a:pt x="1377773" y="0"/>
                    <a:pt x="1396255" y="7655"/>
                    <a:pt x="1409882" y="21282"/>
                  </a:cubicBezTo>
                  <a:cubicBezTo>
                    <a:pt x="1423508" y="34909"/>
                    <a:pt x="1431164" y="53390"/>
                    <a:pt x="1431164" y="72661"/>
                  </a:cubicBezTo>
                  <a:lnTo>
                    <a:pt x="1431164" y="631518"/>
                  </a:lnTo>
                  <a:cubicBezTo>
                    <a:pt x="1431164" y="650789"/>
                    <a:pt x="1423508" y="669271"/>
                    <a:pt x="1409882" y="682898"/>
                  </a:cubicBezTo>
                  <a:cubicBezTo>
                    <a:pt x="1396255" y="696524"/>
                    <a:pt x="1377773" y="704180"/>
                    <a:pt x="1358502" y="704180"/>
                  </a:cubicBezTo>
                  <a:lnTo>
                    <a:pt x="72661" y="704180"/>
                  </a:lnTo>
                  <a:cubicBezTo>
                    <a:pt x="53390" y="704180"/>
                    <a:pt x="34909" y="696524"/>
                    <a:pt x="21282" y="682898"/>
                  </a:cubicBezTo>
                  <a:cubicBezTo>
                    <a:pt x="7655" y="669271"/>
                    <a:pt x="0" y="650789"/>
                    <a:pt x="0" y="631518"/>
                  </a:cubicBezTo>
                  <a:lnTo>
                    <a:pt x="0" y="72661"/>
                  </a:lnTo>
                  <a:cubicBezTo>
                    <a:pt x="0" y="53390"/>
                    <a:pt x="7655" y="34909"/>
                    <a:pt x="21282" y="21282"/>
                  </a:cubicBezTo>
                  <a:cubicBezTo>
                    <a:pt x="34909" y="7655"/>
                    <a:pt x="53390" y="0"/>
                    <a:pt x="72661" y="0"/>
                  </a:cubicBezTo>
                  <a:close/>
                </a:path>
              </a:pathLst>
            </a:custGeom>
            <a:solidFill>
              <a:srgbClr val="CDD6FF">
                <a:alpha val="55686"/>
              </a:srgbClr>
            </a:solidFill>
          </p:spPr>
          <p:txBody>
            <a:bodyPr/>
            <a:lstStyle/>
            <a:p>
              <a:endParaRPr lang="tr-TR"/>
            </a:p>
          </p:txBody>
        </p:sp>
        <p:sp>
          <p:nvSpPr>
            <p:cNvPr id="16" name="TextBox 16"/>
            <p:cNvSpPr txBox="1"/>
            <p:nvPr/>
          </p:nvSpPr>
          <p:spPr>
            <a:xfrm>
              <a:off x="0" y="-104775"/>
              <a:ext cx="1431164" cy="808955"/>
            </a:xfrm>
            <a:prstGeom prst="rect">
              <a:avLst/>
            </a:prstGeom>
          </p:spPr>
          <p:txBody>
            <a:bodyPr lIns="50800" tIns="50800" rIns="50800" bIns="50800" rtlCol="0" anchor="ctr"/>
            <a:lstStyle/>
            <a:p>
              <a:pPr algn="ctr">
                <a:lnSpc>
                  <a:spcPts val="3521"/>
                </a:lnSpc>
              </a:pPr>
              <a:endParaRPr/>
            </a:p>
          </p:txBody>
        </p:sp>
      </p:grpSp>
      <p:sp>
        <p:nvSpPr>
          <p:cNvPr id="17" name="TextBox 17"/>
          <p:cNvSpPr txBox="1"/>
          <p:nvPr/>
        </p:nvSpPr>
        <p:spPr>
          <a:xfrm>
            <a:off x="7613394" y="612470"/>
            <a:ext cx="3124200" cy="689585"/>
          </a:xfrm>
          <a:prstGeom prst="rect">
            <a:avLst/>
          </a:prstGeom>
        </p:spPr>
        <p:txBody>
          <a:bodyPr lIns="0" tIns="0" rIns="0" bIns="0" rtlCol="0" anchor="t">
            <a:spAutoFit/>
          </a:bodyPr>
          <a:lstStyle/>
          <a:p>
            <a:pPr algn="ctr">
              <a:lnSpc>
                <a:spcPts val="5038"/>
              </a:lnSpc>
            </a:pPr>
            <a:r>
              <a:rPr lang="en-US" sz="3598">
                <a:solidFill>
                  <a:srgbClr val="004AAD"/>
                </a:solidFill>
                <a:latin typeface="Arial Bold"/>
                <a:ea typeface="Arial Bold"/>
                <a:cs typeface="Arial Bold"/>
                <a:sym typeface="Arial Bold"/>
              </a:rPr>
              <a:t>SONUÇLAR</a:t>
            </a:r>
          </a:p>
        </p:txBody>
      </p:sp>
      <p:sp>
        <p:nvSpPr>
          <p:cNvPr id="18" name="TextBox 18"/>
          <p:cNvSpPr txBox="1"/>
          <p:nvPr/>
        </p:nvSpPr>
        <p:spPr>
          <a:xfrm>
            <a:off x="740029" y="1920038"/>
            <a:ext cx="4941312" cy="6021980"/>
          </a:xfrm>
          <a:prstGeom prst="rect">
            <a:avLst/>
          </a:prstGeom>
        </p:spPr>
        <p:txBody>
          <a:bodyPr lIns="0" tIns="0" rIns="0" bIns="0" rtlCol="0" anchor="t">
            <a:spAutoFit/>
          </a:bodyPr>
          <a:lstStyle/>
          <a:p>
            <a:pPr algn="ctr">
              <a:lnSpc>
                <a:spcPts val="3684"/>
              </a:lnSpc>
            </a:pPr>
            <a:r>
              <a:rPr lang="en-US" sz="2631">
                <a:solidFill>
                  <a:srgbClr val="004AAD"/>
                </a:solidFill>
                <a:latin typeface="Arial"/>
                <a:ea typeface="Arial"/>
                <a:cs typeface="Arial"/>
                <a:sym typeface="Arial"/>
              </a:rPr>
              <a:t>Bu çalışmada, veri ön işleme adımları olarak;</a:t>
            </a:r>
          </a:p>
          <a:p>
            <a:pPr marL="568173" lvl="1" indent="-284086" algn="l">
              <a:lnSpc>
                <a:spcPts val="3684"/>
              </a:lnSpc>
              <a:buFont typeface="Arial"/>
              <a:buChar char="•"/>
            </a:pPr>
            <a:r>
              <a:rPr lang="en-US" sz="2631">
                <a:solidFill>
                  <a:srgbClr val="004AAD"/>
                </a:solidFill>
                <a:latin typeface="Arial"/>
                <a:ea typeface="Arial"/>
                <a:cs typeface="Arial"/>
                <a:sym typeface="Arial"/>
              </a:rPr>
              <a:t> stopwords (gereksiz kelimeler) kaldırma, </a:t>
            </a:r>
          </a:p>
          <a:p>
            <a:pPr marL="568173" lvl="1" indent="-284086" algn="l">
              <a:lnSpc>
                <a:spcPts val="3684"/>
              </a:lnSpc>
              <a:buFont typeface="Arial"/>
              <a:buChar char="•"/>
            </a:pPr>
            <a:r>
              <a:rPr lang="en-US" sz="2631">
                <a:solidFill>
                  <a:srgbClr val="004AAD"/>
                </a:solidFill>
                <a:latin typeface="Arial"/>
                <a:ea typeface="Arial"/>
                <a:cs typeface="Arial"/>
                <a:sym typeface="Arial"/>
              </a:rPr>
              <a:t>tüm metinleri küçük harfe dönüştürme ve </a:t>
            </a:r>
          </a:p>
          <a:p>
            <a:pPr marL="568173" lvl="1" indent="-284086" algn="l">
              <a:lnSpc>
                <a:spcPts val="3684"/>
              </a:lnSpc>
              <a:buFont typeface="Arial"/>
              <a:buChar char="•"/>
            </a:pPr>
            <a:r>
              <a:rPr lang="en-US" sz="2631">
                <a:solidFill>
                  <a:srgbClr val="004AAD"/>
                </a:solidFill>
                <a:latin typeface="Arial"/>
                <a:ea typeface="Arial"/>
                <a:cs typeface="Arial"/>
                <a:sym typeface="Arial"/>
              </a:rPr>
              <a:t>kök bulma (stemming) işlemleri gerçekleştirilmiştir. </a:t>
            </a:r>
          </a:p>
          <a:p>
            <a:pPr algn="ctr">
              <a:lnSpc>
                <a:spcPts val="3684"/>
              </a:lnSpc>
            </a:pPr>
            <a:endParaRPr lang="en-US" sz="2631">
              <a:solidFill>
                <a:srgbClr val="004AAD"/>
              </a:solidFill>
              <a:latin typeface="Arial"/>
              <a:ea typeface="Arial"/>
              <a:cs typeface="Arial"/>
              <a:sym typeface="Arial"/>
            </a:endParaRPr>
          </a:p>
          <a:p>
            <a:pPr algn="ctr">
              <a:lnSpc>
                <a:spcPts val="3684"/>
              </a:lnSpc>
              <a:spcBef>
                <a:spcPct val="0"/>
              </a:spcBef>
            </a:pPr>
            <a:r>
              <a:rPr lang="en-US" sz="2631">
                <a:solidFill>
                  <a:srgbClr val="004AAD"/>
                </a:solidFill>
                <a:latin typeface="Arial"/>
                <a:ea typeface="Arial"/>
                <a:cs typeface="Arial"/>
                <a:sym typeface="Arial"/>
              </a:rPr>
              <a:t>Bu ön işlemlerden sonra, kelime temsili için TF-IDF ve one-hot encoding gibi teknikler uygulanmıştır.</a:t>
            </a:r>
          </a:p>
        </p:txBody>
      </p:sp>
      <p:sp>
        <p:nvSpPr>
          <p:cNvPr id="19" name="TextBox 19"/>
          <p:cNvSpPr txBox="1"/>
          <p:nvPr/>
        </p:nvSpPr>
        <p:spPr>
          <a:xfrm>
            <a:off x="6802306" y="1974420"/>
            <a:ext cx="4746377" cy="1871778"/>
          </a:xfrm>
          <a:prstGeom prst="rect">
            <a:avLst/>
          </a:prstGeom>
        </p:spPr>
        <p:txBody>
          <a:bodyPr lIns="0" tIns="0" rIns="0" bIns="0" rtlCol="0" anchor="t">
            <a:spAutoFit/>
          </a:bodyPr>
          <a:lstStyle/>
          <a:p>
            <a:pPr algn="ctr">
              <a:lnSpc>
                <a:spcPts val="3682"/>
              </a:lnSpc>
              <a:spcBef>
                <a:spcPct val="0"/>
              </a:spcBef>
            </a:pPr>
            <a:r>
              <a:rPr lang="en-US" sz="2630">
                <a:solidFill>
                  <a:srgbClr val="004AAD"/>
                </a:solidFill>
                <a:latin typeface="Arial"/>
                <a:ea typeface="Arial"/>
                <a:cs typeface="Arial"/>
                <a:sym typeface="Arial"/>
              </a:rPr>
              <a:t> Elde edilen sonuçlar, TF-IDF tekniğiyle eğitilen algoritmaların daha yüksek doğruluk oranları sağladığını göstermektedir. </a:t>
            </a:r>
          </a:p>
        </p:txBody>
      </p:sp>
      <p:sp>
        <p:nvSpPr>
          <p:cNvPr id="20" name="TextBox 20"/>
          <p:cNvSpPr txBox="1"/>
          <p:nvPr/>
        </p:nvSpPr>
        <p:spPr>
          <a:xfrm>
            <a:off x="6802306" y="5112254"/>
            <a:ext cx="4746377" cy="2362023"/>
          </a:xfrm>
          <a:prstGeom prst="rect">
            <a:avLst/>
          </a:prstGeom>
        </p:spPr>
        <p:txBody>
          <a:bodyPr lIns="0" tIns="0" rIns="0" bIns="0" rtlCol="0" anchor="t">
            <a:spAutoFit/>
          </a:bodyPr>
          <a:lstStyle/>
          <a:p>
            <a:pPr algn="ctr">
              <a:lnSpc>
                <a:spcPts val="3682"/>
              </a:lnSpc>
              <a:spcBef>
                <a:spcPct val="0"/>
              </a:spcBef>
            </a:pPr>
            <a:r>
              <a:rPr lang="en-US" sz="2630">
                <a:solidFill>
                  <a:srgbClr val="004AAD"/>
                </a:solidFill>
                <a:latin typeface="Arial"/>
                <a:ea typeface="Arial"/>
                <a:cs typeface="Arial"/>
                <a:sym typeface="Arial"/>
              </a:rPr>
              <a:t>Klasik makine öğrenmesi algoritmaları arasında, </a:t>
            </a:r>
            <a:r>
              <a:rPr lang="en-US" sz="2630">
                <a:solidFill>
                  <a:srgbClr val="004AAD"/>
                </a:solidFill>
                <a:latin typeface="Arial Bold"/>
                <a:ea typeface="Arial Bold"/>
                <a:cs typeface="Arial Bold"/>
                <a:sym typeface="Arial Bold"/>
              </a:rPr>
              <a:t>SVM algoritması %84 doğruluk oranı ile en yüksek performansı sergilemiştir. </a:t>
            </a:r>
          </a:p>
        </p:txBody>
      </p:sp>
    </p:spTree>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2"/>
              <a:stretch>
                <a:fillRect/>
              </a:stretch>
            </a:blipFill>
          </p:spPr>
          <p:txBody>
            <a:bodyPr/>
            <a:lstStyle/>
            <a:p>
              <a:endParaRPr lang="tr-TR"/>
            </a:p>
          </p:txBody>
        </p:sp>
      </p:grpSp>
      <p:grpSp>
        <p:nvGrpSpPr>
          <p:cNvPr id="4" name="Group 4"/>
          <p:cNvGrpSpPr/>
          <p:nvPr/>
        </p:nvGrpSpPr>
        <p:grpSpPr>
          <a:xfrm>
            <a:off x="11965952" y="6500413"/>
            <a:ext cx="5540506" cy="1894141"/>
            <a:chOff x="0" y="0"/>
            <a:chExt cx="1459228" cy="498868"/>
          </a:xfrm>
        </p:grpSpPr>
        <p:sp>
          <p:nvSpPr>
            <p:cNvPr id="5" name="Freeform 5"/>
            <p:cNvSpPr/>
            <p:nvPr/>
          </p:nvSpPr>
          <p:spPr>
            <a:xfrm>
              <a:off x="0" y="0"/>
              <a:ext cx="1459228" cy="498868"/>
            </a:xfrm>
            <a:custGeom>
              <a:avLst/>
              <a:gdLst/>
              <a:ahLst/>
              <a:cxnLst/>
              <a:rect l="l" t="t" r="r" b="b"/>
              <a:pathLst>
                <a:path w="1459228" h="498868">
                  <a:moveTo>
                    <a:pt x="71264" y="0"/>
                  </a:moveTo>
                  <a:lnTo>
                    <a:pt x="1387964" y="0"/>
                  </a:lnTo>
                  <a:cubicBezTo>
                    <a:pt x="1427322" y="0"/>
                    <a:pt x="1459228" y="31906"/>
                    <a:pt x="1459228" y="71264"/>
                  </a:cubicBezTo>
                  <a:lnTo>
                    <a:pt x="1459228" y="427604"/>
                  </a:lnTo>
                  <a:cubicBezTo>
                    <a:pt x="1459228" y="466962"/>
                    <a:pt x="1427322" y="498868"/>
                    <a:pt x="1387964" y="498868"/>
                  </a:cubicBezTo>
                  <a:lnTo>
                    <a:pt x="71264" y="498868"/>
                  </a:lnTo>
                  <a:cubicBezTo>
                    <a:pt x="31906" y="498868"/>
                    <a:pt x="0" y="466962"/>
                    <a:pt x="0" y="427604"/>
                  </a:cubicBezTo>
                  <a:lnTo>
                    <a:pt x="0" y="71264"/>
                  </a:lnTo>
                  <a:cubicBezTo>
                    <a:pt x="0" y="31906"/>
                    <a:pt x="31906" y="0"/>
                    <a:pt x="71264" y="0"/>
                  </a:cubicBezTo>
                  <a:close/>
                </a:path>
              </a:pathLst>
            </a:custGeom>
            <a:solidFill>
              <a:srgbClr val="CDD6FF">
                <a:alpha val="55686"/>
              </a:srgbClr>
            </a:solidFill>
          </p:spPr>
          <p:txBody>
            <a:bodyPr/>
            <a:lstStyle/>
            <a:p>
              <a:endParaRPr lang="tr-TR"/>
            </a:p>
          </p:txBody>
        </p:sp>
        <p:sp>
          <p:nvSpPr>
            <p:cNvPr id="6" name="TextBox 6"/>
            <p:cNvSpPr txBox="1"/>
            <p:nvPr/>
          </p:nvSpPr>
          <p:spPr>
            <a:xfrm>
              <a:off x="0" y="-104775"/>
              <a:ext cx="1459228" cy="603643"/>
            </a:xfrm>
            <a:prstGeom prst="rect">
              <a:avLst/>
            </a:prstGeom>
          </p:spPr>
          <p:txBody>
            <a:bodyPr lIns="50800" tIns="50800" rIns="50800" bIns="50800" rtlCol="0" anchor="ctr"/>
            <a:lstStyle/>
            <a:p>
              <a:pPr algn="ctr">
                <a:lnSpc>
                  <a:spcPts val="3521"/>
                </a:lnSpc>
              </a:pPr>
              <a:endParaRPr/>
            </a:p>
          </p:txBody>
        </p:sp>
      </p:grpSp>
      <p:sp>
        <p:nvSpPr>
          <p:cNvPr id="7" name="Freeform 7"/>
          <p:cNvSpPr/>
          <p:nvPr/>
        </p:nvSpPr>
        <p:spPr>
          <a:xfrm>
            <a:off x="8768311" y="6376296"/>
            <a:ext cx="773253" cy="780079"/>
          </a:xfrm>
          <a:custGeom>
            <a:avLst/>
            <a:gdLst/>
            <a:ahLst/>
            <a:cxnLst/>
            <a:rect l="l" t="t" r="r" b="b"/>
            <a:pathLst>
              <a:path w="773253" h="780079">
                <a:moveTo>
                  <a:pt x="0" y="0"/>
                </a:moveTo>
                <a:lnTo>
                  <a:pt x="773253" y="0"/>
                </a:lnTo>
                <a:lnTo>
                  <a:pt x="773253" y="780079"/>
                </a:lnTo>
                <a:lnTo>
                  <a:pt x="0" y="780079"/>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tr-TR"/>
          </a:p>
        </p:txBody>
      </p:sp>
      <p:sp>
        <p:nvSpPr>
          <p:cNvPr id="8" name="TextBox 8"/>
          <p:cNvSpPr txBox="1"/>
          <p:nvPr/>
        </p:nvSpPr>
        <p:spPr>
          <a:xfrm>
            <a:off x="5578524" y="556581"/>
            <a:ext cx="7341022" cy="689585"/>
          </a:xfrm>
          <a:prstGeom prst="rect">
            <a:avLst/>
          </a:prstGeom>
        </p:spPr>
        <p:txBody>
          <a:bodyPr lIns="0" tIns="0" rIns="0" bIns="0" rtlCol="0" anchor="t">
            <a:spAutoFit/>
          </a:bodyPr>
          <a:lstStyle/>
          <a:p>
            <a:pPr algn="ctr">
              <a:lnSpc>
                <a:spcPts val="5038"/>
              </a:lnSpc>
            </a:pPr>
            <a:r>
              <a:rPr lang="en-US" sz="3598">
                <a:solidFill>
                  <a:srgbClr val="004AAD"/>
                </a:solidFill>
                <a:latin typeface="Arial Bold"/>
                <a:ea typeface="Arial Bold"/>
                <a:cs typeface="Arial Bold"/>
                <a:sym typeface="Arial Bold"/>
              </a:rPr>
              <a:t>PROJE YOL HARİTASI</a:t>
            </a:r>
          </a:p>
        </p:txBody>
      </p:sp>
      <p:grpSp>
        <p:nvGrpSpPr>
          <p:cNvPr id="9" name="Group 9"/>
          <p:cNvGrpSpPr/>
          <p:nvPr/>
        </p:nvGrpSpPr>
        <p:grpSpPr>
          <a:xfrm>
            <a:off x="830306" y="1246165"/>
            <a:ext cx="5540506" cy="1776808"/>
            <a:chOff x="0" y="0"/>
            <a:chExt cx="1459228" cy="467966"/>
          </a:xfrm>
        </p:grpSpPr>
        <p:sp>
          <p:nvSpPr>
            <p:cNvPr id="10" name="Freeform 10"/>
            <p:cNvSpPr/>
            <p:nvPr/>
          </p:nvSpPr>
          <p:spPr>
            <a:xfrm>
              <a:off x="0" y="0"/>
              <a:ext cx="1459228" cy="467966"/>
            </a:xfrm>
            <a:custGeom>
              <a:avLst/>
              <a:gdLst/>
              <a:ahLst/>
              <a:cxnLst/>
              <a:rect l="l" t="t" r="r" b="b"/>
              <a:pathLst>
                <a:path w="1459228" h="467966">
                  <a:moveTo>
                    <a:pt x="71264" y="0"/>
                  </a:moveTo>
                  <a:lnTo>
                    <a:pt x="1387964" y="0"/>
                  </a:lnTo>
                  <a:cubicBezTo>
                    <a:pt x="1427322" y="0"/>
                    <a:pt x="1459228" y="31906"/>
                    <a:pt x="1459228" y="71264"/>
                  </a:cubicBezTo>
                  <a:lnTo>
                    <a:pt x="1459228" y="396702"/>
                  </a:lnTo>
                  <a:cubicBezTo>
                    <a:pt x="1459228" y="436060"/>
                    <a:pt x="1427322" y="467966"/>
                    <a:pt x="1387964" y="467966"/>
                  </a:cubicBezTo>
                  <a:lnTo>
                    <a:pt x="71264" y="467966"/>
                  </a:lnTo>
                  <a:cubicBezTo>
                    <a:pt x="31906" y="467966"/>
                    <a:pt x="0" y="436060"/>
                    <a:pt x="0" y="396702"/>
                  </a:cubicBezTo>
                  <a:lnTo>
                    <a:pt x="0" y="71264"/>
                  </a:lnTo>
                  <a:cubicBezTo>
                    <a:pt x="0" y="31906"/>
                    <a:pt x="31906" y="0"/>
                    <a:pt x="71264" y="0"/>
                  </a:cubicBezTo>
                  <a:close/>
                </a:path>
              </a:pathLst>
            </a:custGeom>
            <a:solidFill>
              <a:srgbClr val="CDD6FF">
                <a:alpha val="55686"/>
              </a:srgbClr>
            </a:solidFill>
          </p:spPr>
          <p:txBody>
            <a:bodyPr/>
            <a:lstStyle/>
            <a:p>
              <a:endParaRPr lang="tr-TR"/>
            </a:p>
          </p:txBody>
        </p:sp>
        <p:sp>
          <p:nvSpPr>
            <p:cNvPr id="11" name="TextBox 11"/>
            <p:cNvSpPr txBox="1"/>
            <p:nvPr/>
          </p:nvSpPr>
          <p:spPr>
            <a:xfrm>
              <a:off x="0" y="-104775"/>
              <a:ext cx="1459228" cy="572741"/>
            </a:xfrm>
            <a:prstGeom prst="rect">
              <a:avLst/>
            </a:prstGeom>
          </p:spPr>
          <p:txBody>
            <a:bodyPr lIns="50800" tIns="50800" rIns="50800" bIns="50800" rtlCol="0" anchor="ctr"/>
            <a:lstStyle/>
            <a:p>
              <a:pPr algn="ctr">
                <a:lnSpc>
                  <a:spcPts val="3521"/>
                </a:lnSpc>
              </a:pPr>
              <a:endParaRPr/>
            </a:p>
          </p:txBody>
        </p:sp>
      </p:grpSp>
      <p:sp>
        <p:nvSpPr>
          <p:cNvPr id="12" name="TextBox 12"/>
          <p:cNvSpPr txBox="1"/>
          <p:nvPr/>
        </p:nvSpPr>
        <p:spPr>
          <a:xfrm>
            <a:off x="1098082" y="1366302"/>
            <a:ext cx="4941312" cy="1411506"/>
          </a:xfrm>
          <a:prstGeom prst="rect">
            <a:avLst/>
          </a:prstGeom>
        </p:spPr>
        <p:txBody>
          <a:bodyPr lIns="0" tIns="0" rIns="0" bIns="0" rtlCol="0" anchor="t">
            <a:spAutoFit/>
          </a:bodyPr>
          <a:lstStyle/>
          <a:p>
            <a:pPr algn="ctr">
              <a:lnSpc>
                <a:spcPts val="3684"/>
              </a:lnSpc>
              <a:spcBef>
                <a:spcPct val="0"/>
              </a:spcBef>
            </a:pPr>
            <a:r>
              <a:rPr lang="en-US" sz="2631">
                <a:solidFill>
                  <a:srgbClr val="004AAD"/>
                </a:solidFill>
                <a:latin typeface="Arial"/>
                <a:ea typeface="Arial"/>
                <a:cs typeface="Arial"/>
                <a:sym typeface="Arial"/>
              </a:rPr>
              <a:t>Yapay zekaya, Duygu Çarkındaki diğer duyguların da öğretilmesini sağlamak</a:t>
            </a:r>
          </a:p>
        </p:txBody>
      </p:sp>
      <p:grpSp>
        <p:nvGrpSpPr>
          <p:cNvPr id="13" name="Group 13"/>
          <p:cNvGrpSpPr/>
          <p:nvPr/>
        </p:nvGrpSpPr>
        <p:grpSpPr>
          <a:xfrm>
            <a:off x="401330" y="3581192"/>
            <a:ext cx="5540506" cy="2113834"/>
            <a:chOff x="0" y="0"/>
            <a:chExt cx="1459228" cy="556730"/>
          </a:xfrm>
        </p:grpSpPr>
        <p:sp>
          <p:nvSpPr>
            <p:cNvPr id="14" name="Freeform 14"/>
            <p:cNvSpPr/>
            <p:nvPr/>
          </p:nvSpPr>
          <p:spPr>
            <a:xfrm>
              <a:off x="0" y="0"/>
              <a:ext cx="1459228" cy="556730"/>
            </a:xfrm>
            <a:custGeom>
              <a:avLst/>
              <a:gdLst/>
              <a:ahLst/>
              <a:cxnLst/>
              <a:rect l="l" t="t" r="r" b="b"/>
              <a:pathLst>
                <a:path w="1459228" h="556730">
                  <a:moveTo>
                    <a:pt x="71264" y="0"/>
                  </a:moveTo>
                  <a:lnTo>
                    <a:pt x="1387964" y="0"/>
                  </a:lnTo>
                  <a:cubicBezTo>
                    <a:pt x="1427322" y="0"/>
                    <a:pt x="1459228" y="31906"/>
                    <a:pt x="1459228" y="71264"/>
                  </a:cubicBezTo>
                  <a:lnTo>
                    <a:pt x="1459228" y="485466"/>
                  </a:lnTo>
                  <a:cubicBezTo>
                    <a:pt x="1459228" y="524824"/>
                    <a:pt x="1427322" y="556730"/>
                    <a:pt x="1387964" y="556730"/>
                  </a:cubicBezTo>
                  <a:lnTo>
                    <a:pt x="71264" y="556730"/>
                  </a:lnTo>
                  <a:cubicBezTo>
                    <a:pt x="31906" y="556730"/>
                    <a:pt x="0" y="524824"/>
                    <a:pt x="0" y="485466"/>
                  </a:cubicBezTo>
                  <a:lnTo>
                    <a:pt x="0" y="71264"/>
                  </a:lnTo>
                  <a:cubicBezTo>
                    <a:pt x="0" y="31906"/>
                    <a:pt x="31906" y="0"/>
                    <a:pt x="71264" y="0"/>
                  </a:cubicBezTo>
                  <a:close/>
                </a:path>
              </a:pathLst>
            </a:custGeom>
            <a:solidFill>
              <a:srgbClr val="CDD6FF">
                <a:alpha val="55686"/>
              </a:srgbClr>
            </a:solidFill>
          </p:spPr>
          <p:txBody>
            <a:bodyPr/>
            <a:lstStyle/>
            <a:p>
              <a:endParaRPr lang="tr-TR"/>
            </a:p>
          </p:txBody>
        </p:sp>
        <p:sp>
          <p:nvSpPr>
            <p:cNvPr id="15" name="TextBox 15"/>
            <p:cNvSpPr txBox="1"/>
            <p:nvPr/>
          </p:nvSpPr>
          <p:spPr>
            <a:xfrm>
              <a:off x="0" y="-104775"/>
              <a:ext cx="1459228" cy="661505"/>
            </a:xfrm>
            <a:prstGeom prst="rect">
              <a:avLst/>
            </a:prstGeom>
          </p:spPr>
          <p:txBody>
            <a:bodyPr lIns="50800" tIns="50800" rIns="50800" bIns="50800" rtlCol="0" anchor="ctr"/>
            <a:lstStyle/>
            <a:p>
              <a:pPr algn="ctr">
                <a:lnSpc>
                  <a:spcPts val="3521"/>
                </a:lnSpc>
              </a:pPr>
              <a:endParaRPr/>
            </a:p>
          </p:txBody>
        </p:sp>
      </p:grpSp>
      <p:sp>
        <p:nvSpPr>
          <p:cNvPr id="16" name="TextBox 16"/>
          <p:cNvSpPr txBox="1"/>
          <p:nvPr/>
        </p:nvSpPr>
        <p:spPr>
          <a:xfrm>
            <a:off x="700927" y="3654208"/>
            <a:ext cx="4941312" cy="1872551"/>
          </a:xfrm>
          <a:prstGeom prst="rect">
            <a:avLst/>
          </a:prstGeom>
        </p:spPr>
        <p:txBody>
          <a:bodyPr lIns="0" tIns="0" rIns="0" bIns="0" rtlCol="0" anchor="t">
            <a:spAutoFit/>
          </a:bodyPr>
          <a:lstStyle/>
          <a:p>
            <a:pPr algn="ctr">
              <a:lnSpc>
                <a:spcPts val="3684"/>
              </a:lnSpc>
              <a:spcBef>
                <a:spcPct val="0"/>
              </a:spcBef>
            </a:pPr>
            <a:r>
              <a:rPr lang="en-US" sz="2631">
                <a:solidFill>
                  <a:srgbClr val="004AAD"/>
                </a:solidFill>
                <a:latin typeface="Arial"/>
                <a:ea typeface="Arial"/>
                <a:cs typeface="Arial"/>
                <a:sym typeface="Arial"/>
              </a:rPr>
              <a:t>Yapay zeka’nın’’Baskın Duygu’’ ve 2.Duygu olarak aynı anda birden fazla duygu analizi gerçekleştirmesini sağlamak</a:t>
            </a:r>
          </a:p>
        </p:txBody>
      </p:sp>
      <p:grpSp>
        <p:nvGrpSpPr>
          <p:cNvPr id="17" name="Group 17"/>
          <p:cNvGrpSpPr/>
          <p:nvPr/>
        </p:nvGrpSpPr>
        <p:grpSpPr>
          <a:xfrm>
            <a:off x="1028700" y="6188698"/>
            <a:ext cx="5540506" cy="2113834"/>
            <a:chOff x="0" y="0"/>
            <a:chExt cx="1459228" cy="556730"/>
          </a:xfrm>
        </p:grpSpPr>
        <p:sp>
          <p:nvSpPr>
            <p:cNvPr id="18" name="Freeform 18"/>
            <p:cNvSpPr/>
            <p:nvPr/>
          </p:nvSpPr>
          <p:spPr>
            <a:xfrm>
              <a:off x="0" y="0"/>
              <a:ext cx="1459228" cy="556730"/>
            </a:xfrm>
            <a:custGeom>
              <a:avLst/>
              <a:gdLst/>
              <a:ahLst/>
              <a:cxnLst/>
              <a:rect l="l" t="t" r="r" b="b"/>
              <a:pathLst>
                <a:path w="1459228" h="556730">
                  <a:moveTo>
                    <a:pt x="71264" y="0"/>
                  </a:moveTo>
                  <a:lnTo>
                    <a:pt x="1387964" y="0"/>
                  </a:lnTo>
                  <a:cubicBezTo>
                    <a:pt x="1427322" y="0"/>
                    <a:pt x="1459228" y="31906"/>
                    <a:pt x="1459228" y="71264"/>
                  </a:cubicBezTo>
                  <a:lnTo>
                    <a:pt x="1459228" y="485466"/>
                  </a:lnTo>
                  <a:cubicBezTo>
                    <a:pt x="1459228" y="524824"/>
                    <a:pt x="1427322" y="556730"/>
                    <a:pt x="1387964" y="556730"/>
                  </a:cubicBezTo>
                  <a:lnTo>
                    <a:pt x="71264" y="556730"/>
                  </a:lnTo>
                  <a:cubicBezTo>
                    <a:pt x="31906" y="556730"/>
                    <a:pt x="0" y="524824"/>
                    <a:pt x="0" y="485466"/>
                  </a:cubicBezTo>
                  <a:lnTo>
                    <a:pt x="0" y="71264"/>
                  </a:lnTo>
                  <a:cubicBezTo>
                    <a:pt x="0" y="31906"/>
                    <a:pt x="31906" y="0"/>
                    <a:pt x="71264" y="0"/>
                  </a:cubicBezTo>
                  <a:close/>
                </a:path>
              </a:pathLst>
            </a:custGeom>
            <a:solidFill>
              <a:srgbClr val="CDD6FF">
                <a:alpha val="55686"/>
              </a:srgbClr>
            </a:solidFill>
          </p:spPr>
          <p:txBody>
            <a:bodyPr/>
            <a:lstStyle/>
            <a:p>
              <a:endParaRPr lang="tr-TR"/>
            </a:p>
          </p:txBody>
        </p:sp>
        <p:sp>
          <p:nvSpPr>
            <p:cNvPr id="19" name="TextBox 19"/>
            <p:cNvSpPr txBox="1"/>
            <p:nvPr/>
          </p:nvSpPr>
          <p:spPr>
            <a:xfrm>
              <a:off x="0" y="-104775"/>
              <a:ext cx="1459228" cy="661505"/>
            </a:xfrm>
            <a:prstGeom prst="rect">
              <a:avLst/>
            </a:prstGeom>
          </p:spPr>
          <p:txBody>
            <a:bodyPr lIns="50800" tIns="50800" rIns="50800" bIns="50800" rtlCol="0" anchor="ctr"/>
            <a:lstStyle/>
            <a:p>
              <a:pPr algn="ctr">
                <a:lnSpc>
                  <a:spcPts val="3521"/>
                </a:lnSpc>
              </a:pPr>
              <a:endParaRPr/>
            </a:p>
          </p:txBody>
        </p:sp>
      </p:grpSp>
      <p:sp>
        <p:nvSpPr>
          <p:cNvPr id="20" name="TextBox 20"/>
          <p:cNvSpPr txBox="1"/>
          <p:nvPr/>
        </p:nvSpPr>
        <p:spPr>
          <a:xfrm>
            <a:off x="1429499" y="6281046"/>
            <a:ext cx="4941312" cy="1872551"/>
          </a:xfrm>
          <a:prstGeom prst="rect">
            <a:avLst/>
          </a:prstGeom>
        </p:spPr>
        <p:txBody>
          <a:bodyPr lIns="0" tIns="0" rIns="0" bIns="0" rtlCol="0" anchor="t">
            <a:spAutoFit/>
          </a:bodyPr>
          <a:lstStyle/>
          <a:p>
            <a:pPr algn="ctr">
              <a:lnSpc>
                <a:spcPts val="3684"/>
              </a:lnSpc>
              <a:spcBef>
                <a:spcPct val="0"/>
              </a:spcBef>
            </a:pPr>
            <a:r>
              <a:rPr lang="en-US" sz="2631">
                <a:solidFill>
                  <a:srgbClr val="004AAD"/>
                </a:solidFill>
                <a:latin typeface="Arial"/>
                <a:ea typeface="Arial"/>
                <a:cs typeface="Arial"/>
                <a:sym typeface="Arial"/>
              </a:rPr>
              <a:t>Yapay zekaya yüz ve mimik ile duygu okuma sistemlerini birleştirerek duygu analizlerini güçlendirmek</a:t>
            </a:r>
          </a:p>
        </p:txBody>
      </p:sp>
      <p:grpSp>
        <p:nvGrpSpPr>
          <p:cNvPr id="21" name="Group 21"/>
          <p:cNvGrpSpPr/>
          <p:nvPr/>
        </p:nvGrpSpPr>
        <p:grpSpPr>
          <a:xfrm>
            <a:off x="11965952" y="1517006"/>
            <a:ext cx="5540506" cy="1776808"/>
            <a:chOff x="0" y="0"/>
            <a:chExt cx="1459228" cy="467966"/>
          </a:xfrm>
        </p:grpSpPr>
        <p:sp>
          <p:nvSpPr>
            <p:cNvPr id="22" name="Freeform 22"/>
            <p:cNvSpPr/>
            <p:nvPr/>
          </p:nvSpPr>
          <p:spPr>
            <a:xfrm>
              <a:off x="0" y="0"/>
              <a:ext cx="1459228" cy="467966"/>
            </a:xfrm>
            <a:custGeom>
              <a:avLst/>
              <a:gdLst/>
              <a:ahLst/>
              <a:cxnLst/>
              <a:rect l="l" t="t" r="r" b="b"/>
              <a:pathLst>
                <a:path w="1459228" h="467966">
                  <a:moveTo>
                    <a:pt x="71264" y="0"/>
                  </a:moveTo>
                  <a:lnTo>
                    <a:pt x="1387964" y="0"/>
                  </a:lnTo>
                  <a:cubicBezTo>
                    <a:pt x="1427322" y="0"/>
                    <a:pt x="1459228" y="31906"/>
                    <a:pt x="1459228" y="71264"/>
                  </a:cubicBezTo>
                  <a:lnTo>
                    <a:pt x="1459228" y="396702"/>
                  </a:lnTo>
                  <a:cubicBezTo>
                    <a:pt x="1459228" y="436060"/>
                    <a:pt x="1427322" y="467966"/>
                    <a:pt x="1387964" y="467966"/>
                  </a:cubicBezTo>
                  <a:lnTo>
                    <a:pt x="71264" y="467966"/>
                  </a:lnTo>
                  <a:cubicBezTo>
                    <a:pt x="31906" y="467966"/>
                    <a:pt x="0" y="436060"/>
                    <a:pt x="0" y="396702"/>
                  </a:cubicBezTo>
                  <a:lnTo>
                    <a:pt x="0" y="71264"/>
                  </a:lnTo>
                  <a:cubicBezTo>
                    <a:pt x="0" y="31906"/>
                    <a:pt x="31906" y="0"/>
                    <a:pt x="71264" y="0"/>
                  </a:cubicBezTo>
                  <a:close/>
                </a:path>
              </a:pathLst>
            </a:custGeom>
            <a:solidFill>
              <a:srgbClr val="CDD6FF">
                <a:alpha val="55686"/>
              </a:srgbClr>
            </a:solidFill>
          </p:spPr>
          <p:txBody>
            <a:bodyPr/>
            <a:lstStyle/>
            <a:p>
              <a:endParaRPr lang="tr-TR"/>
            </a:p>
          </p:txBody>
        </p:sp>
        <p:sp>
          <p:nvSpPr>
            <p:cNvPr id="23" name="TextBox 23"/>
            <p:cNvSpPr txBox="1"/>
            <p:nvPr/>
          </p:nvSpPr>
          <p:spPr>
            <a:xfrm>
              <a:off x="0" y="-104775"/>
              <a:ext cx="1459228" cy="572741"/>
            </a:xfrm>
            <a:prstGeom prst="rect">
              <a:avLst/>
            </a:prstGeom>
          </p:spPr>
          <p:txBody>
            <a:bodyPr lIns="50800" tIns="50800" rIns="50800" bIns="50800" rtlCol="0" anchor="ctr"/>
            <a:lstStyle/>
            <a:p>
              <a:pPr algn="ctr">
                <a:lnSpc>
                  <a:spcPts val="3521"/>
                </a:lnSpc>
              </a:pPr>
              <a:endParaRPr/>
            </a:p>
          </p:txBody>
        </p:sp>
      </p:grpSp>
      <p:sp>
        <p:nvSpPr>
          <p:cNvPr id="24" name="TextBox 24"/>
          <p:cNvSpPr txBox="1"/>
          <p:nvPr/>
        </p:nvSpPr>
        <p:spPr>
          <a:xfrm>
            <a:off x="12265548" y="1637143"/>
            <a:ext cx="4941312" cy="1411506"/>
          </a:xfrm>
          <a:prstGeom prst="rect">
            <a:avLst/>
          </a:prstGeom>
        </p:spPr>
        <p:txBody>
          <a:bodyPr lIns="0" tIns="0" rIns="0" bIns="0" rtlCol="0" anchor="t">
            <a:spAutoFit/>
          </a:bodyPr>
          <a:lstStyle/>
          <a:p>
            <a:pPr algn="ctr">
              <a:lnSpc>
                <a:spcPts val="3684"/>
              </a:lnSpc>
              <a:spcBef>
                <a:spcPct val="0"/>
              </a:spcBef>
            </a:pPr>
            <a:r>
              <a:rPr lang="en-US" sz="2631">
                <a:solidFill>
                  <a:srgbClr val="004AAD"/>
                </a:solidFill>
                <a:latin typeface="Arial"/>
                <a:ea typeface="Arial"/>
                <a:cs typeface="Arial"/>
                <a:sym typeface="Arial"/>
              </a:rPr>
              <a:t>Kişilerin kendilerine yardım edebilmesine yardımcı olacak, duygu temelli bir APP geliştirmek</a:t>
            </a:r>
          </a:p>
        </p:txBody>
      </p:sp>
      <p:grpSp>
        <p:nvGrpSpPr>
          <p:cNvPr id="25" name="Group 25"/>
          <p:cNvGrpSpPr/>
          <p:nvPr/>
        </p:nvGrpSpPr>
        <p:grpSpPr>
          <a:xfrm>
            <a:off x="12565145" y="3728780"/>
            <a:ext cx="5540506" cy="2095358"/>
            <a:chOff x="0" y="0"/>
            <a:chExt cx="1459228" cy="551864"/>
          </a:xfrm>
        </p:grpSpPr>
        <p:sp>
          <p:nvSpPr>
            <p:cNvPr id="26" name="Freeform 26"/>
            <p:cNvSpPr/>
            <p:nvPr/>
          </p:nvSpPr>
          <p:spPr>
            <a:xfrm>
              <a:off x="0" y="0"/>
              <a:ext cx="1459228" cy="551864"/>
            </a:xfrm>
            <a:custGeom>
              <a:avLst/>
              <a:gdLst/>
              <a:ahLst/>
              <a:cxnLst/>
              <a:rect l="l" t="t" r="r" b="b"/>
              <a:pathLst>
                <a:path w="1459228" h="551864">
                  <a:moveTo>
                    <a:pt x="71264" y="0"/>
                  </a:moveTo>
                  <a:lnTo>
                    <a:pt x="1387964" y="0"/>
                  </a:lnTo>
                  <a:cubicBezTo>
                    <a:pt x="1427322" y="0"/>
                    <a:pt x="1459228" y="31906"/>
                    <a:pt x="1459228" y="71264"/>
                  </a:cubicBezTo>
                  <a:lnTo>
                    <a:pt x="1459228" y="480600"/>
                  </a:lnTo>
                  <a:cubicBezTo>
                    <a:pt x="1459228" y="519958"/>
                    <a:pt x="1427322" y="551864"/>
                    <a:pt x="1387964" y="551864"/>
                  </a:cubicBezTo>
                  <a:lnTo>
                    <a:pt x="71264" y="551864"/>
                  </a:lnTo>
                  <a:cubicBezTo>
                    <a:pt x="31906" y="551864"/>
                    <a:pt x="0" y="519958"/>
                    <a:pt x="0" y="480600"/>
                  </a:cubicBezTo>
                  <a:lnTo>
                    <a:pt x="0" y="71264"/>
                  </a:lnTo>
                  <a:cubicBezTo>
                    <a:pt x="0" y="31906"/>
                    <a:pt x="31906" y="0"/>
                    <a:pt x="71264" y="0"/>
                  </a:cubicBezTo>
                  <a:close/>
                </a:path>
              </a:pathLst>
            </a:custGeom>
            <a:solidFill>
              <a:srgbClr val="CDD6FF">
                <a:alpha val="55686"/>
              </a:srgbClr>
            </a:solidFill>
          </p:spPr>
          <p:txBody>
            <a:bodyPr/>
            <a:lstStyle/>
            <a:p>
              <a:endParaRPr lang="tr-TR"/>
            </a:p>
          </p:txBody>
        </p:sp>
        <p:sp>
          <p:nvSpPr>
            <p:cNvPr id="27" name="TextBox 27"/>
            <p:cNvSpPr txBox="1"/>
            <p:nvPr/>
          </p:nvSpPr>
          <p:spPr>
            <a:xfrm>
              <a:off x="0" y="-104775"/>
              <a:ext cx="1459228" cy="656639"/>
            </a:xfrm>
            <a:prstGeom prst="rect">
              <a:avLst/>
            </a:prstGeom>
          </p:spPr>
          <p:txBody>
            <a:bodyPr lIns="50800" tIns="50800" rIns="50800" bIns="50800" rtlCol="0" anchor="ctr"/>
            <a:lstStyle/>
            <a:p>
              <a:pPr algn="ctr">
                <a:lnSpc>
                  <a:spcPts val="3521"/>
                </a:lnSpc>
              </a:pPr>
              <a:endParaRPr/>
            </a:p>
          </p:txBody>
        </p:sp>
      </p:grpSp>
      <p:sp>
        <p:nvSpPr>
          <p:cNvPr id="28" name="TextBox 28"/>
          <p:cNvSpPr txBox="1"/>
          <p:nvPr/>
        </p:nvSpPr>
        <p:spPr>
          <a:xfrm>
            <a:off x="12743037" y="3822475"/>
            <a:ext cx="5184721" cy="1872551"/>
          </a:xfrm>
          <a:prstGeom prst="rect">
            <a:avLst/>
          </a:prstGeom>
        </p:spPr>
        <p:txBody>
          <a:bodyPr lIns="0" tIns="0" rIns="0" bIns="0" rtlCol="0" anchor="t">
            <a:spAutoFit/>
          </a:bodyPr>
          <a:lstStyle/>
          <a:p>
            <a:pPr algn="ctr">
              <a:lnSpc>
                <a:spcPts val="3684"/>
              </a:lnSpc>
              <a:spcBef>
                <a:spcPct val="0"/>
              </a:spcBef>
            </a:pPr>
            <a:r>
              <a:rPr lang="en-US" sz="2631">
                <a:solidFill>
                  <a:srgbClr val="004AAD"/>
                </a:solidFill>
                <a:latin typeface="Arial"/>
                <a:ea typeface="Arial"/>
                <a:cs typeface="Arial"/>
                <a:sym typeface="Arial"/>
              </a:rPr>
              <a:t>Terapistler ve danışanların seanslarda kullanabilmesi adına  duygu analizi yapabilen APP geliştirmek</a:t>
            </a:r>
          </a:p>
        </p:txBody>
      </p:sp>
      <p:sp>
        <p:nvSpPr>
          <p:cNvPr id="29" name="TextBox 29"/>
          <p:cNvSpPr txBox="1"/>
          <p:nvPr/>
        </p:nvSpPr>
        <p:spPr>
          <a:xfrm>
            <a:off x="12265548" y="6682738"/>
            <a:ext cx="4941312" cy="1411506"/>
          </a:xfrm>
          <a:prstGeom prst="rect">
            <a:avLst/>
          </a:prstGeom>
        </p:spPr>
        <p:txBody>
          <a:bodyPr lIns="0" tIns="0" rIns="0" bIns="0" rtlCol="0" anchor="t">
            <a:spAutoFit/>
          </a:bodyPr>
          <a:lstStyle/>
          <a:p>
            <a:pPr algn="ctr">
              <a:lnSpc>
                <a:spcPts val="3684"/>
              </a:lnSpc>
              <a:spcBef>
                <a:spcPct val="0"/>
              </a:spcBef>
            </a:pPr>
            <a:r>
              <a:rPr lang="en-US" sz="2631">
                <a:solidFill>
                  <a:srgbClr val="004AAD"/>
                </a:solidFill>
                <a:latin typeface="Arial"/>
                <a:ea typeface="Arial"/>
                <a:cs typeface="Arial"/>
                <a:sym typeface="Arial"/>
              </a:rPr>
              <a:t>Çocuklarla duygu ve düşünceleri ayırt etmelerine yardımcı olabilecek bir APP geliştirmek</a:t>
            </a:r>
          </a:p>
        </p:txBody>
      </p:sp>
      <p:sp>
        <p:nvSpPr>
          <p:cNvPr id="30" name="Freeform 30"/>
          <p:cNvSpPr/>
          <p:nvPr/>
        </p:nvSpPr>
        <p:spPr>
          <a:xfrm>
            <a:off x="6273253" y="1897061"/>
            <a:ext cx="5992295" cy="6431730"/>
          </a:xfrm>
          <a:custGeom>
            <a:avLst/>
            <a:gdLst/>
            <a:ahLst/>
            <a:cxnLst/>
            <a:rect l="l" t="t" r="r" b="b"/>
            <a:pathLst>
              <a:path w="5992295" h="6431730">
                <a:moveTo>
                  <a:pt x="0" y="0"/>
                </a:moveTo>
                <a:lnTo>
                  <a:pt x="5992295" y="0"/>
                </a:lnTo>
                <a:lnTo>
                  <a:pt x="5992295" y="6431730"/>
                </a:lnTo>
                <a:lnTo>
                  <a:pt x="0" y="6431730"/>
                </a:lnTo>
                <a:lnTo>
                  <a:pt x="0" y="0"/>
                </a:lnTo>
                <a:close/>
              </a:path>
            </a:pathLst>
          </a:custGeom>
          <a:blipFill>
            <a:blip r:embed="rId5"/>
            <a:stretch>
              <a:fillRect/>
            </a:stretch>
          </a:blipFill>
        </p:spPr>
        <p:txBody>
          <a:bodyPr/>
          <a:lstStyle/>
          <a:p>
            <a:endParaRPr lang="tr-TR"/>
          </a:p>
        </p:txBody>
      </p:sp>
    </p:spTree>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4"/>
              <a:stretch>
                <a:fillRect/>
              </a:stretch>
            </a:blipFill>
          </p:spPr>
          <p:txBody>
            <a:bodyPr/>
            <a:lstStyle/>
            <a:p>
              <a:endParaRPr lang="tr-TR"/>
            </a:p>
          </p:txBody>
        </p:sp>
      </p:grpSp>
      <p:sp>
        <p:nvSpPr>
          <p:cNvPr id="4" name="TextBox 4"/>
          <p:cNvSpPr txBox="1"/>
          <p:nvPr/>
        </p:nvSpPr>
        <p:spPr>
          <a:xfrm>
            <a:off x="7416403" y="742950"/>
            <a:ext cx="3455194" cy="832485"/>
          </a:xfrm>
          <a:prstGeom prst="rect">
            <a:avLst/>
          </a:prstGeom>
        </p:spPr>
        <p:txBody>
          <a:bodyPr lIns="0" tIns="0" rIns="0" bIns="0" rtlCol="0" anchor="t">
            <a:spAutoFit/>
          </a:bodyPr>
          <a:lstStyle/>
          <a:p>
            <a:pPr algn="ctr">
              <a:lnSpc>
                <a:spcPts val="5038"/>
              </a:lnSpc>
            </a:pPr>
            <a:r>
              <a:rPr lang="en-US" sz="3598">
                <a:solidFill>
                  <a:srgbClr val="004AAD"/>
                </a:solidFill>
                <a:latin typeface="Arial Bold"/>
                <a:ea typeface="Arial Bold"/>
                <a:cs typeface="Arial Bold"/>
                <a:sym typeface="Arial Bold"/>
              </a:rPr>
              <a:t>&lt;DEMO VİDEO&gt;</a:t>
            </a:r>
          </a:p>
        </p:txBody>
      </p:sp>
      <p:pic>
        <p:nvPicPr>
          <p:cNvPr id="6" name="demovideosu_aigalactica">
            <a:hlinkClick r:id="" action="ppaction://media"/>
            <a:extLst>
              <a:ext uri="{FF2B5EF4-FFF2-40B4-BE49-F238E27FC236}">
                <a16:creationId xmlns:a16="http://schemas.microsoft.com/office/drawing/2014/main" id="{A8BE1F01-6400-FBFA-CAC9-6A3D88A533F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042920" y="1333500"/>
            <a:ext cx="12202160" cy="6863715"/>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523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2"/>
              <a:stretch>
                <a:fillRect/>
              </a:stretch>
            </a:blipFill>
          </p:spPr>
          <p:txBody>
            <a:bodyPr/>
            <a:lstStyle/>
            <a:p>
              <a:endParaRPr lang="tr-TR"/>
            </a:p>
          </p:txBody>
        </p:sp>
      </p:grpSp>
      <p:sp>
        <p:nvSpPr>
          <p:cNvPr id="4" name="TextBox 4"/>
          <p:cNvSpPr txBox="1"/>
          <p:nvPr/>
        </p:nvSpPr>
        <p:spPr>
          <a:xfrm>
            <a:off x="1123325" y="3454886"/>
            <a:ext cx="16041351" cy="1757433"/>
          </a:xfrm>
          <a:prstGeom prst="rect">
            <a:avLst/>
          </a:prstGeom>
        </p:spPr>
        <p:txBody>
          <a:bodyPr lIns="0" tIns="0" rIns="0" bIns="0" rtlCol="0" anchor="t">
            <a:spAutoFit/>
          </a:bodyPr>
          <a:lstStyle/>
          <a:p>
            <a:pPr algn="ctr">
              <a:lnSpc>
                <a:spcPts val="12858"/>
              </a:lnSpc>
            </a:pPr>
            <a:r>
              <a:rPr lang="en-US" sz="9184">
                <a:solidFill>
                  <a:srgbClr val="004AAD"/>
                </a:solidFill>
                <a:latin typeface="HK Modular"/>
                <a:ea typeface="HK Modular"/>
                <a:cs typeface="HK Modular"/>
                <a:sym typeface="HK Modular"/>
              </a:rPr>
              <a:t>TEŞEKKÜRLER</a:t>
            </a:r>
          </a:p>
        </p:txBody>
      </p:sp>
    </p:spTree>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2"/>
              <a:stretch>
                <a:fillRect/>
              </a:stretch>
            </a:blipFill>
          </p:spPr>
          <p:txBody>
            <a:bodyPr/>
            <a:lstStyle/>
            <a:p>
              <a:endParaRPr lang="tr-TR"/>
            </a:p>
          </p:txBody>
        </p:sp>
      </p:grpSp>
      <p:sp>
        <p:nvSpPr>
          <p:cNvPr id="4" name="TextBox 4"/>
          <p:cNvSpPr txBox="1"/>
          <p:nvPr/>
        </p:nvSpPr>
        <p:spPr>
          <a:xfrm>
            <a:off x="7906103" y="553951"/>
            <a:ext cx="2907228" cy="787573"/>
          </a:xfrm>
          <a:prstGeom prst="rect">
            <a:avLst/>
          </a:prstGeom>
        </p:spPr>
        <p:txBody>
          <a:bodyPr lIns="0" tIns="0" rIns="0" bIns="0" rtlCol="0" anchor="t">
            <a:spAutoFit/>
          </a:bodyPr>
          <a:lstStyle/>
          <a:p>
            <a:pPr algn="ctr">
              <a:lnSpc>
                <a:spcPts val="5766"/>
              </a:lnSpc>
            </a:pPr>
            <a:r>
              <a:rPr lang="en-US" sz="4118">
                <a:solidFill>
                  <a:srgbClr val="004AAD"/>
                </a:solidFill>
                <a:latin typeface="Arial Bold"/>
                <a:ea typeface="Arial Bold"/>
                <a:cs typeface="Arial Bold"/>
                <a:sym typeface="Arial Bold"/>
              </a:rPr>
              <a:t>EKİBİMİZ</a:t>
            </a:r>
          </a:p>
        </p:txBody>
      </p:sp>
      <p:grpSp>
        <p:nvGrpSpPr>
          <p:cNvPr id="5" name="Group 5"/>
          <p:cNvGrpSpPr>
            <a:grpSpLocks noChangeAspect="1"/>
          </p:cNvGrpSpPr>
          <p:nvPr/>
        </p:nvGrpSpPr>
        <p:grpSpPr>
          <a:xfrm>
            <a:off x="1664095" y="1443780"/>
            <a:ext cx="2902981" cy="2768908"/>
            <a:chOff x="0" y="0"/>
            <a:chExt cx="6324600" cy="6032500"/>
          </a:xfrm>
        </p:grpSpPr>
        <p:sp>
          <p:nvSpPr>
            <p:cNvPr id="6" name="Freeform 6"/>
            <p:cNvSpPr/>
            <p:nvPr/>
          </p:nvSpPr>
          <p:spPr>
            <a:xfrm>
              <a:off x="127000" y="127000"/>
              <a:ext cx="6070600" cy="5778500"/>
            </a:xfrm>
            <a:custGeom>
              <a:avLst/>
              <a:gdLst/>
              <a:ahLst/>
              <a:cxnLst/>
              <a:rect l="l" t="t" r="r" b="b"/>
              <a:pathLst>
                <a:path w="6070600" h="5778500">
                  <a:moveTo>
                    <a:pt x="0" y="0"/>
                  </a:moveTo>
                  <a:lnTo>
                    <a:pt x="6070600" y="0"/>
                  </a:lnTo>
                  <a:lnTo>
                    <a:pt x="6070600" y="5778500"/>
                  </a:lnTo>
                  <a:lnTo>
                    <a:pt x="0" y="5778500"/>
                  </a:lnTo>
                  <a:close/>
                </a:path>
              </a:pathLst>
            </a:custGeom>
            <a:blipFill>
              <a:blip r:embed="rId3"/>
              <a:stretch>
                <a:fillRect t="-5579" b="-34493"/>
              </a:stretch>
            </a:blipFill>
          </p:spPr>
          <p:txBody>
            <a:bodyPr/>
            <a:lstStyle/>
            <a:p>
              <a:endParaRPr lang="tr-TR"/>
            </a:p>
          </p:txBody>
        </p:sp>
        <p:sp>
          <p:nvSpPr>
            <p:cNvPr id="7" name="Freeform 7"/>
            <p:cNvSpPr/>
            <p:nvPr/>
          </p:nvSpPr>
          <p:spPr>
            <a:xfrm>
              <a:off x="0" y="0"/>
              <a:ext cx="6324600" cy="6032500"/>
            </a:xfrm>
            <a:custGeom>
              <a:avLst/>
              <a:gdLst/>
              <a:ahLst/>
              <a:cxnLst/>
              <a:rect l="l" t="t" r="r" b="b"/>
              <a:pathLst>
                <a:path w="6324600" h="6032500">
                  <a:moveTo>
                    <a:pt x="6324600" y="6032500"/>
                  </a:moveTo>
                  <a:lnTo>
                    <a:pt x="0" y="6032500"/>
                  </a:lnTo>
                  <a:lnTo>
                    <a:pt x="0" y="0"/>
                  </a:lnTo>
                  <a:lnTo>
                    <a:pt x="6324600" y="0"/>
                  </a:lnTo>
                  <a:lnTo>
                    <a:pt x="6324600" y="6032500"/>
                  </a:lnTo>
                  <a:close/>
                  <a:moveTo>
                    <a:pt x="127000" y="5905500"/>
                  </a:moveTo>
                  <a:lnTo>
                    <a:pt x="6197600" y="5905500"/>
                  </a:lnTo>
                  <a:lnTo>
                    <a:pt x="6197600" y="127000"/>
                  </a:lnTo>
                  <a:lnTo>
                    <a:pt x="127000" y="127000"/>
                  </a:lnTo>
                  <a:lnTo>
                    <a:pt x="127000" y="5905500"/>
                  </a:lnTo>
                  <a:close/>
                </a:path>
              </a:pathLst>
            </a:custGeom>
            <a:solidFill>
              <a:srgbClr val="063A52"/>
            </a:solidFill>
          </p:spPr>
          <p:txBody>
            <a:bodyPr/>
            <a:lstStyle/>
            <a:p>
              <a:endParaRPr lang="tr-TR"/>
            </a:p>
          </p:txBody>
        </p:sp>
      </p:grpSp>
      <p:grpSp>
        <p:nvGrpSpPr>
          <p:cNvPr id="8" name="Group 8"/>
          <p:cNvGrpSpPr>
            <a:grpSpLocks noChangeAspect="1"/>
          </p:cNvGrpSpPr>
          <p:nvPr/>
        </p:nvGrpSpPr>
        <p:grpSpPr>
          <a:xfrm>
            <a:off x="1728494" y="5393142"/>
            <a:ext cx="2800949" cy="2671588"/>
            <a:chOff x="0" y="0"/>
            <a:chExt cx="6324600" cy="6032500"/>
          </a:xfrm>
        </p:grpSpPr>
        <p:sp>
          <p:nvSpPr>
            <p:cNvPr id="9" name="Freeform 9"/>
            <p:cNvSpPr/>
            <p:nvPr/>
          </p:nvSpPr>
          <p:spPr>
            <a:xfrm>
              <a:off x="127000" y="127000"/>
              <a:ext cx="6070600" cy="5778500"/>
            </a:xfrm>
            <a:custGeom>
              <a:avLst/>
              <a:gdLst/>
              <a:ahLst/>
              <a:cxnLst/>
              <a:rect l="l" t="t" r="r" b="b"/>
              <a:pathLst>
                <a:path w="6070600" h="5778500">
                  <a:moveTo>
                    <a:pt x="0" y="0"/>
                  </a:moveTo>
                  <a:lnTo>
                    <a:pt x="6070600" y="0"/>
                  </a:lnTo>
                  <a:lnTo>
                    <a:pt x="6070600" y="5778500"/>
                  </a:lnTo>
                  <a:lnTo>
                    <a:pt x="0" y="5778500"/>
                  </a:lnTo>
                  <a:close/>
                </a:path>
              </a:pathLst>
            </a:custGeom>
            <a:blipFill>
              <a:blip r:embed="rId4"/>
              <a:stretch>
                <a:fillRect l="-56260" t="-30615" r="-487" b="-34056"/>
              </a:stretch>
            </a:blipFill>
          </p:spPr>
          <p:txBody>
            <a:bodyPr/>
            <a:lstStyle/>
            <a:p>
              <a:endParaRPr lang="tr-TR"/>
            </a:p>
          </p:txBody>
        </p:sp>
        <p:sp>
          <p:nvSpPr>
            <p:cNvPr id="10" name="Freeform 10"/>
            <p:cNvSpPr/>
            <p:nvPr/>
          </p:nvSpPr>
          <p:spPr>
            <a:xfrm>
              <a:off x="0" y="0"/>
              <a:ext cx="6324600" cy="6032500"/>
            </a:xfrm>
            <a:custGeom>
              <a:avLst/>
              <a:gdLst/>
              <a:ahLst/>
              <a:cxnLst/>
              <a:rect l="l" t="t" r="r" b="b"/>
              <a:pathLst>
                <a:path w="6324600" h="6032500">
                  <a:moveTo>
                    <a:pt x="6324600" y="6032500"/>
                  </a:moveTo>
                  <a:lnTo>
                    <a:pt x="0" y="6032500"/>
                  </a:lnTo>
                  <a:lnTo>
                    <a:pt x="0" y="0"/>
                  </a:lnTo>
                  <a:lnTo>
                    <a:pt x="6324600" y="0"/>
                  </a:lnTo>
                  <a:lnTo>
                    <a:pt x="6324600" y="6032500"/>
                  </a:lnTo>
                  <a:close/>
                  <a:moveTo>
                    <a:pt x="127000" y="5905500"/>
                  </a:moveTo>
                  <a:lnTo>
                    <a:pt x="6197600" y="5905500"/>
                  </a:lnTo>
                  <a:lnTo>
                    <a:pt x="6197600" y="127000"/>
                  </a:lnTo>
                  <a:lnTo>
                    <a:pt x="127000" y="127000"/>
                  </a:lnTo>
                  <a:lnTo>
                    <a:pt x="127000" y="5905500"/>
                  </a:lnTo>
                  <a:close/>
                </a:path>
              </a:pathLst>
            </a:custGeom>
            <a:solidFill>
              <a:srgbClr val="063A52"/>
            </a:solidFill>
          </p:spPr>
          <p:txBody>
            <a:bodyPr/>
            <a:lstStyle/>
            <a:p>
              <a:endParaRPr lang="tr-TR"/>
            </a:p>
          </p:txBody>
        </p:sp>
      </p:grpSp>
      <p:grpSp>
        <p:nvGrpSpPr>
          <p:cNvPr id="11" name="Group 11"/>
          <p:cNvGrpSpPr>
            <a:grpSpLocks noChangeAspect="1"/>
          </p:cNvGrpSpPr>
          <p:nvPr/>
        </p:nvGrpSpPr>
        <p:grpSpPr>
          <a:xfrm>
            <a:off x="10898726" y="1443780"/>
            <a:ext cx="2902981" cy="2768908"/>
            <a:chOff x="0" y="0"/>
            <a:chExt cx="6324600" cy="6032500"/>
          </a:xfrm>
        </p:grpSpPr>
        <p:sp>
          <p:nvSpPr>
            <p:cNvPr id="12" name="Freeform 12"/>
            <p:cNvSpPr/>
            <p:nvPr/>
          </p:nvSpPr>
          <p:spPr>
            <a:xfrm>
              <a:off x="127000" y="127000"/>
              <a:ext cx="6070600" cy="5778500"/>
            </a:xfrm>
            <a:custGeom>
              <a:avLst/>
              <a:gdLst/>
              <a:ahLst/>
              <a:cxnLst/>
              <a:rect l="l" t="t" r="r" b="b"/>
              <a:pathLst>
                <a:path w="6070600" h="5778500">
                  <a:moveTo>
                    <a:pt x="0" y="0"/>
                  </a:moveTo>
                  <a:lnTo>
                    <a:pt x="6070600" y="0"/>
                  </a:lnTo>
                  <a:lnTo>
                    <a:pt x="6070600" y="5778500"/>
                  </a:lnTo>
                  <a:lnTo>
                    <a:pt x="0" y="5778500"/>
                  </a:lnTo>
                  <a:close/>
                </a:path>
              </a:pathLst>
            </a:custGeom>
            <a:blipFill>
              <a:blip r:embed="rId5"/>
              <a:stretch>
                <a:fillRect t="-43382" b="-43382"/>
              </a:stretch>
            </a:blipFill>
          </p:spPr>
          <p:txBody>
            <a:bodyPr/>
            <a:lstStyle/>
            <a:p>
              <a:endParaRPr lang="tr-TR"/>
            </a:p>
          </p:txBody>
        </p:sp>
        <p:sp>
          <p:nvSpPr>
            <p:cNvPr id="13" name="Freeform 13"/>
            <p:cNvSpPr/>
            <p:nvPr/>
          </p:nvSpPr>
          <p:spPr>
            <a:xfrm>
              <a:off x="0" y="0"/>
              <a:ext cx="6324600" cy="6032500"/>
            </a:xfrm>
            <a:custGeom>
              <a:avLst/>
              <a:gdLst/>
              <a:ahLst/>
              <a:cxnLst/>
              <a:rect l="l" t="t" r="r" b="b"/>
              <a:pathLst>
                <a:path w="6324600" h="6032500">
                  <a:moveTo>
                    <a:pt x="6324600" y="6032500"/>
                  </a:moveTo>
                  <a:lnTo>
                    <a:pt x="0" y="6032500"/>
                  </a:lnTo>
                  <a:lnTo>
                    <a:pt x="0" y="0"/>
                  </a:lnTo>
                  <a:lnTo>
                    <a:pt x="6324600" y="0"/>
                  </a:lnTo>
                  <a:lnTo>
                    <a:pt x="6324600" y="6032500"/>
                  </a:lnTo>
                  <a:close/>
                  <a:moveTo>
                    <a:pt x="127000" y="5905500"/>
                  </a:moveTo>
                  <a:lnTo>
                    <a:pt x="6197600" y="5905500"/>
                  </a:lnTo>
                  <a:lnTo>
                    <a:pt x="6197600" y="127000"/>
                  </a:lnTo>
                  <a:lnTo>
                    <a:pt x="127000" y="127000"/>
                  </a:lnTo>
                  <a:lnTo>
                    <a:pt x="127000" y="5905500"/>
                  </a:lnTo>
                  <a:close/>
                </a:path>
              </a:pathLst>
            </a:custGeom>
            <a:solidFill>
              <a:srgbClr val="063A52"/>
            </a:solidFill>
          </p:spPr>
          <p:txBody>
            <a:bodyPr/>
            <a:lstStyle/>
            <a:p>
              <a:endParaRPr lang="tr-TR"/>
            </a:p>
          </p:txBody>
        </p:sp>
      </p:grpSp>
      <p:sp>
        <p:nvSpPr>
          <p:cNvPr id="14" name="TextBox 14"/>
          <p:cNvSpPr txBox="1"/>
          <p:nvPr/>
        </p:nvSpPr>
        <p:spPr>
          <a:xfrm>
            <a:off x="13901868" y="2662207"/>
            <a:ext cx="4247150" cy="1075728"/>
          </a:xfrm>
          <a:prstGeom prst="rect">
            <a:avLst/>
          </a:prstGeom>
        </p:spPr>
        <p:txBody>
          <a:bodyPr lIns="0" tIns="0" rIns="0" bIns="0" rtlCol="0" anchor="t">
            <a:spAutoFit/>
          </a:bodyPr>
          <a:lstStyle/>
          <a:p>
            <a:pPr algn="ctr">
              <a:lnSpc>
                <a:spcPts val="2799"/>
              </a:lnSpc>
            </a:pPr>
            <a:r>
              <a:rPr lang="en-US" sz="2392">
                <a:solidFill>
                  <a:srgbClr val="004AAD"/>
                </a:solidFill>
                <a:latin typeface="Roboto Condensed"/>
                <a:ea typeface="Roboto Condensed"/>
                <a:cs typeface="Roboto Condensed"/>
                <a:sym typeface="Roboto Condensed"/>
              </a:rPr>
              <a:t>Züleyha Irmak</a:t>
            </a:r>
          </a:p>
          <a:p>
            <a:pPr algn="ctr">
              <a:lnSpc>
                <a:spcPts val="2799"/>
              </a:lnSpc>
            </a:pPr>
            <a:r>
              <a:rPr lang="en-US" sz="2392">
                <a:solidFill>
                  <a:srgbClr val="004AAD"/>
                </a:solidFill>
                <a:latin typeface="Roboto Condensed"/>
                <a:ea typeface="Roboto Condensed"/>
                <a:cs typeface="Roboto Condensed"/>
                <a:sym typeface="Roboto Condensed"/>
              </a:rPr>
              <a:t>Bilgisayar Mühendisliği - ATU</a:t>
            </a:r>
          </a:p>
          <a:p>
            <a:pPr algn="ctr">
              <a:lnSpc>
                <a:spcPts val="2799"/>
              </a:lnSpc>
            </a:pPr>
            <a:r>
              <a:rPr lang="en-US" sz="2392">
                <a:solidFill>
                  <a:srgbClr val="004AAD"/>
                </a:solidFill>
                <a:latin typeface="Roboto Condensed"/>
                <a:ea typeface="Roboto Condensed"/>
                <a:cs typeface="Roboto Condensed"/>
                <a:sym typeface="Roboto Condensed"/>
              </a:rPr>
              <a:t>Yüksek Lisans - 1. Sınıf</a:t>
            </a:r>
          </a:p>
        </p:txBody>
      </p:sp>
      <p:grpSp>
        <p:nvGrpSpPr>
          <p:cNvPr id="15" name="Group 15"/>
          <p:cNvGrpSpPr>
            <a:grpSpLocks noChangeAspect="1"/>
          </p:cNvGrpSpPr>
          <p:nvPr/>
        </p:nvGrpSpPr>
        <p:grpSpPr>
          <a:xfrm>
            <a:off x="11000758" y="5393142"/>
            <a:ext cx="2800949" cy="2671588"/>
            <a:chOff x="0" y="0"/>
            <a:chExt cx="6324600" cy="6032500"/>
          </a:xfrm>
        </p:grpSpPr>
        <p:sp>
          <p:nvSpPr>
            <p:cNvPr id="16" name="Freeform 16"/>
            <p:cNvSpPr/>
            <p:nvPr/>
          </p:nvSpPr>
          <p:spPr>
            <a:xfrm>
              <a:off x="127000" y="127000"/>
              <a:ext cx="6070600" cy="5778500"/>
            </a:xfrm>
            <a:custGeom>
              <a:avLst/>
              <a:gdLst/>
              <a:ahLst/>
              <a:cxnLst/>
              <a:rect l="l" t="t" r="r" b="b"/>
              <a:pathLst>
                <a:path w="6070600" h="5778500">
                  <a:moveTo>
                    <a:pt x="0" y="0"/>
                  </a:moveTo>
                  <a:lnTo>
                    <a:pt x="6070600" y="0"/>
                  </a:lnTo>
                  <a:lnTo>
                    <a:pt x="6070600" y="5778500"/>
                  </a:lnTo>
                  <a:lnTo>
                    <a:pt x="0" y="5778500"/>
                  </a:lnTo>
                  <a:close/>
                </a:path>
              </a:pathLst>
            </a:custGeom>
            <a:blipFill>
              <a:blip r:embed="rId6"/>
              <a:stretch>
                <a:fillRect l="-28009" t="-76227" r="-33803" b="-51060"/>
              </a:stretch>
            </a:blipFill>
          </p:spPr>
          <p:txBody>
            <a:bodyPr/>
            <a:lstStyle/>
            <a:p>
              <a:endParaRPr lang="tr-TR"/>
            </a:p>
          </p:txBody>
        </p:sp>
        <p:sp>
          <p:nvSpPr>
            <p:cNvPr id="17" name="Freeform 17"/>
            <p:cNvSpPr/>
            <p:nvPr/>
          </p:nvSpPr>
          <p:spPr>
            <a:xfrm>
              <a:off x="0" y="0"/>
              <a:ext cx="6324600" cy="6032500"/>
            </a:xfrm>
            <a:custGeom>
              <a:avLst/>
              <a:gdLst/>
              <a:ahLst/>
              <a:cxnLst/>
              <a:rect l="l" t="t" r="r" b="b"/>
              <a:pathLst>
                <a:path w="6324600" h="6032500">
                  <a:moveTo>
                    <a:pt x="6324600" y="6032500"/>
                  </a:moveTo>
                  <a:lnTo>
                    <a:pt x="0" y="6032500"/>
                  </a:lnTo>
                  <a:lnTo>
                    <a:pt x="0" y="0"/>
                  </a:lnTo>
                  <a:lnTo>
                    <a:pt x="6324600" y="0"/>
                  </a:lnTo>
                  <a:lnTo>
                    <a:pt x="6324600" y="6032500"/>
                  </a:lnTo>
                  <a:close/>
                  <a:moveTo>
                    <a:pt x="127000" y="5905500"/>
                  </a:moveTo>
                  <a:lnTo>
                    <a:pt x="6197600" y="5905500"/>
                  </a:lnTo>
                  <a:lnTo>
                    <a:pt x="6197600" y="127000"/>
                  </a:lnTo>
                  <a:lnTo>
                    <a:pt x="127000" y="127000"/>
                  </a:lnTo>
                  <a:lnTo>
                    <a:pt x="127000" y="5905500"/>
                  </a:lnTo>
                  <a:close/>
                </a:path>
              </a:pathLst>
            </a:custGeom>
            <a:solidFill>
              <a:srgbClr val="063A52"/>
            </a:solidFill>
          </p:spPr>
          <p:txBody>
            <a:bodyPr/>
            <a:lstStyle/>
            <a:p>
              <a:endParaRPr lang="tr-TR"/>
            </a:p>
          </p:txBody>
        </p:sp>
      </p:grpSp>
      <p:sp>
        <p:nvSpPr>
          <p:cNvPr id="18" name="TextBox 18"/>
          <p:cNvSpPr txBox="1"/>
          <p:nvPr/>
        </p:nvSpPr>
        <p:spPr>
          <a:xfrm>
            <a:off x="4699421" y="2599265"/>
            <a:ext cx="4660295" cy="1138670"/>
          </a:xfrm>
          <a:prstGeom prst="rect">
            <a:avLst/>
          </a:prstGeom>
        </p:spPr>
        <p:txBody>
          <a:bodyPr lIns="0" tIns="0" rIns="0" bIns="0" rtlCol="0" anchor="t">
            <a:spAutoFit/>
          </a:bodyPr>
          <a:lstStyle/>
          <a:p>
            <a:pPr algn="ctr">
              <a:lnSpc>
                <a:spcPts val="2963"/>
              </a:lnSpc>
            </a:pPr>
            <a:r>
              <a:rPr lang="en-US" sz="2532">
                <a:solidFill>
                  <a:srgbClr val="004AAD"/>
                </a:solidFill>
                <a:latin typeface="Roboto Condensed"/>
                <a:ea typeface="Roboto Condensed"/>
                <a:cs typeface="Roboto Condensed"/>
                <a:sym typeface="Roboto Condensed"/>
              </a:rPr>
              <a:t>Doç. Dr. Mümine Kaya Keleş</a:t>
            </a:r>
          </a:p>
          <a:p>
            <a:pPr algn="ctr">
              <a:lnSpc>
                <a:spcPts val="2963"/>
              </a:lnSpc>
            </a:pPr>
            <a:r>
              <a:rPr lang="en-US" sz="2532">
                <a:solidFill>
                  <a:srgbClr val="004AAD"/>
                </a:solidFill>
                <a:latin typeface="Roboto Condensed"/>
                <a:ea typeface="Roboto Condensed"/>
                <a:cs typeface="Roboto Condensed"/>
                <a:sym typeface="Roboto Condensed"/>
              </a:rPr>
              <a:t>Bilgisayar ve Bilişim Fakültesi</a:t>
            </a:r>
          </a:p>
          <a:p>
            <a:pPr algn="ctr">
              <a:lnSpc>
                <a:spcPts val="2963"/>
              </a:lnSpc>
            </a:pPr>
            <a:r>
              <a:rPr lang="en-US" sz="2532">
                <a:solidFill>
                  <a:srgbClr val="004AAD"/>
                </a:solidFill>
                <a:latin typeface="Roboto Condensed"/>
                <a:ea typeface="Roboto Condensed"/>
                <a:cs typeface="Roboto Condensed"/>
                <a:sym typeface="Roboto Condensed"/>
              </a:rPr>
              <a:t>Bilgisayar Mühendisliği - ATU</a:t>
            </a:r>
          </a:p>
        </p:txBody>
      </p:sp>
      <p:sp>
        <p:nvSpPr>
          <p:cNvPr id="19" name="TextBox 19"/>
          <p:cNvSpPr txBox="1"/>
          <p:nvPr/>
        </p:nvSpPr>
        <p:spPr>
          <a:xfrm>
            <a:off x="5214367" y="6481276"/>
            <a:ext cx="3630403" cy="1135428"/>
          </a:xfrm>
          <a:prstGeom prst="rect">
            <a:avLst/>
          </a:prstGeom>
        </p:spPr>
        <p:txBody>
          <a:bodyPr lIns="0" tIns="0" rIns="0" bIns="0" rtlCol="0" anchor="t">
            <a:spAutoFit/>
          </a:bodyPr>
          <a:lstStyle/>
          <a:p>
            <a:pPr algn="ctr">
              <a:lnSpc>
                <a:spcPts val="2954"/>
              </a:lnSpc>
            </a:pPr>
            <a:r>
              <a:rPr lang="en-US" sz="2525">
                <a:solidFill>
                  <a:srgbClr val="004AAD"/>
                </a:solidFill>
                <a:latin typeface="Roboto Condensed"/>
                <a:ea typeface="Roboto Condensed"/>
                <a:cs typeface="Roboto Condensed"/>
                <a:sym typeface="Roboto Condensed"/>
              </a:rPr>
              <a:t>Arş. Gör. Kerem Keskin</a:t>
            </a:r>
          </a:p>
          <a:p>
            <a:pPr algn="ctr">
              <a:lnSpc>
                <a:spcPts val="2954"/>
              </a:lnSpc>
            </a:pPr>
            <a:r>
              <a:rPr lang="en-US" sz="2525">
                <a:solidFill>
                  <a:srgbClr val="004AAD"/>
                </a:solidFill>
                <a:latin typeface="Roboto Condensed"/>
                <a:ea typeface="Roboto Condensed"/>
                <a:cs typeface="Roboto Condensed"/>
                <a:sym typeface="Roboto Condensed"/>
              </a:rPr>
              <a:t>Bilgisayar Mühendisliği -ATU</a:t>
            </a:r>
          </a:p>
          <a:p>
            <a:pPr algn="ctr">
              <a:lnSpc>
                <a:spcPts val="2954"/>
              </a:lnSpc>
            </a:pPr>
            <a:r>
              <a:rPr lang="en-US" sz="2525">
                <a:solidFill>
                  <a:srgbClr val="004AAD"/>
                </a:solidFill>
                <a:latin typeface="Roboto Condensed"/>
                <a:ea typeface="Roboto Condensed"/>
                <a:cs typeface="Roboto Condensed"/>
                <a:sym typeface="Roboto Condensed"/>
              </a:rPr>
              <a:t>Yüksek Lisans - 1.Sınıf</a:t>
            </a:r>
          </a:p>
        </p:txBody>
      </p:sp>
      <p:sp>
        <p:nvSpPr>
          <p:cNvPr id="20" name="TextBox 20"/>
          <p:cNvSpPr txBox="1"/>
          <p:nvPr/>
        </p:nvSpPr>
        <p:spPr>
          <a:xfrm>
            <a:off x="14250103" y="6406758"/>
            <a:ext cx="3550681" cy="1495425"/>
          </a:xfrm>
          <a:prstGeom prst="rect">
            <a:avLst/>
          </a:prstGeom>
        </p:spPr>
        <p:txBody>
          <a:bodyPr lIns="0" tIns="0" rIns="0" bIns="0" rtlCol="0" anchor="t">
            <a:spAutoFit/>
          </a:bodyPr>
          <a:lstStyle/>
          <a:p>
            <a:pPr algn="ctr">
              <a:lnSpc>
                <a:spcPts val="2925"/>
              </a:lnSpc>
            </a:pPr>
            <a:r>
              <a:rPr lang="en-US" sz="2500">
                <a:solidFill>
                  <a:srgbClr val="004AAD"/>
                </a:solidFill>
                <a:latin typeface="Roboto Condensed"/>
                <a:ea typeface="Roboto Condensed"/>
                <a:cs typeface="Roboto Condensed"/>
                <a:sym typeface="Roboto Condensed"/>
              </a:rPr>
              <a:t>Meryem ŞEN</a:t>
            </a:r>
          </a:p>
          <a:p>
            <a:pPr algn="ctr">
              <a:lnSpc>
                <a:spcPts val="2925"/>
              </a:lnSpc>
            </a:pPr>
            <a:r>
              <a:rPr lang="en-US" sz="2500">
                <a:solidFill>
                  <a:srgbClr val="004AAD"/>
                </a:solidFill>
                <a:latin typeface="Roboto Condensed"/>
                <a:ea typeface="Roboto Condensed"/>
                <a:cs typeface="Roboto Condensed"/>
                <a:sym typeface="Roboto Condensed"/>
              </a:rPr>
              <a:t>Psikolojik Danışmanlık ve Rehberlik - ÇÜ Yüksek Lisans -1.Sınıf</a:t>
            </a:r>
          </a:p>
        </p:txBody>
      </p:sp>
      <p:sp>
        <p:nvSpPr>
          <p:cNvPr id="21" name="TextBox 21"/>
          <p:cNvSpPr txBox="1"/>
          <p:nvPr/>
        </p:nvSpPr>
        <p:spPr>
          <a:xfrm>
            <a:off x="5453540" y="1867467"/>
            <a:ext cx="2876285" cy="526514"/>
          </a:xfrm>
          <a:prstGeom prst="rect">
            <a:avLst/>
          </a:prstGeom>
        </p:spPr>
        <p:txBody>
          <a:bodyPr lIns="0" tIns="0" rIns="0" bIns="0" rtlCol="0" anchor="t">
            <a:spAutoFit/>
          </a:bodyPr>
          <a:lstStyle/>
          <a:p>
            <a:pPr algn="ctr">
              <a:lnSpc>
                <a:spcPts val="4185"/>
              </a:lnSpc>
            </a:pPr>
            <a:r>
              <a:rPr lang="en-US" sz="3576">
                <a:solidFill>
                  <a:srgbClr val="063A52"/>
                </a:solidFill>
                <a:latin typeface="Roboto Condensed"/>
                <a:ea typeface="Roboto Condensed"/>
                <a:cs typeface="Roboto Condensed"/>
                <a:sym typeface="Roboto Condensed"/>
              </a:rPr>
              <a:t>Danışman</a:t>
            </a:r>
          </a:p>
        </p:txBody>
      </p:sp>
      <p:sp>
        <p:nvSpPr>
          <p:cNvPr id="22" name="TextBox 22"/>
          <p:cNvSpPr txBox="1"/>
          <p:nvPr/>
        </p:nvSpPr>
        <p:spPr>
          <a:xfrm>
            <a:off x="5591426" y="5745212"/>
            <a:ext cx="2876285" cy="526514"/>
          </a:xfrm>
          <a:prstGeom prst="rect">
            <a:avLst/>
          </a:prstGeom>
        </p:spPr>
        <p:txBody>
          <a:bodyPr lIns="0" tIns="0" rIns="0" bIns="0" rtlCol="0" anchor="t">
            <a:spAutoFit/>
          </a:bodyPr>
          <a:lstStyle/>
          <a:p>
            <a:pPr algn="ctr">
              <a:lnSpc>
                <a:spcPts val="4185"/>
              </a:lnSpc>
            </a:pPr>
            <a:r>
              <a:rPr lang="en-US" sz="3576">
                <a:solidFill>
                  <a:srgbClr val="063A52"/>
                </a:solidFill>
                <a:latin typeface="Roboto Condensed"/>
                <a:ea typeface="Roboto Condensed"/>
                <a:cs typeface="Roboto Condensed"/>
                <a:sym typeface="Roboto Condensed"/>
              </a:rPr>
              <a:t>Üye</a:t>
            </a:r>
          </a:p>
        </p:txBody>
      </p:sp>
      <p:sp>
        <p:nvSpPr>
          <p:cNvPr id="23" name="TextBox 23"/>
          <p:cNvSpPr txBox="1"/>
          <p:nvPr/>
        </p:nvSpPr>
        <p:spPr>
          <a:xfrm>
            <a:off x="14442362" y="1857942"/>
            <a:ext cx="3166164" cy="527685"/>
          </a:xfrm>
          <a:prstGeom prst="rect">
            <a:avLst/>
          </a:prstGeom>
        </p:spPr>
        <p:txBody>
          <a:bodyPr lIns="0" tIns="0" rIns="0" bIns="0" rtlCol="0" anchor="t">
            <a:spAutoFit/>
          </a:bodyPr>
          <a:lstStyle/>
          <a:p>
            <a:pPr algn="ctr">
              <a:lnSpc>
                <a:spcPts val="4095"/>
              </a:lnSpc>
            </a:pPr>
            <a:r>
              <a:rPr lang="en-US" sz="3500">
                <a:solidFill>
                  <a:srgbClr val="063A52"/>
                </a:solidFill>
                <a:latin typeface="Roboto Condensed"/>
                <a:ea typeface="Roboto Condensed"/>
                <a:cs typeface="Roboto Condensed"/>
                <a:sym typeface="Roboto Condensed"/>
              </a:rPr>
              <a:t>Takım Kaptanı</a:t>
            </a:r>
          </a:p>
        </p:txBody>
      </p:sp>
      <p:sp>
        <p:nvSpPr>
          <p:cNvPr id="24" name="TextBox 24"/>
          <p:cNvSpPr txBox="1"/>
          <p:nvPr/>
        </p:nvSpPr>
        <p:spPr>
          <a:xfrm>
            <a:off x="14649431" y="5735687"/>
            <a:ext cx="2858513" cy="532727"/>
          </a:xfrm>
          <a:prstGeom prst="rect">
            <a:avLst/>
          </a:prstGeom>
        </p:spPr>
        <p:txBody>
          <a:bodyPr lIns="0" tIns="0" rIns="0" bIns="0" rtlCol="0" anchor="t">
            <a:spAutoFit/>
          </a:bodyPr>
          <a:lstStyle/>
          <a:p>
            <a:pPr algn="ctr">
              <a:lnSpc>
                <a:spcPts val="4159"/>
              </a:lnSpc>
            </a:pPr>
            <a:r>
              <a:rPr lang="en-US" sz="3554">
                <a:solidFill>
                  <a:srgbClr val="063A52"/>
                </a:solidFill>
                <a:latin typeface="Roboto Condensed"/>
                <a:ea typeface="Roboto Condensed"/>
                <a:cs typeface="Roboto Condensed"/>
                <a:sym typeface="Roboto Condensed"/>
              </a:rPr>
              <a:t>Üye</a:t>
            </a:r>
          </a:p>
        </p:txBody>
      </p:sp>
    </p:spTree>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2"/>
              <a:stretch>
                <a:fillRect/>
              </a:stretch>
            </a:blipFill>
          </p:spPr>
          <p:txBody>
            <a:bodyPr/>
            <a:lstStyle/>
            <a:p>
              <a:endParaRPr lang="tr-TR"/>
            </a:p>
          </p:txBody>
        </p:sp>
      </p:grpSp>
      <p:grpSp>
        <p:nvGrpSpPr>
          <p:cNvPr id="4" name="Group 4"/>
          <p:cNvGrpSpPr/>
          <p:nvPr/>
        </p:nvGrpSpPr>
        <p:grpSpPr>
          <a:xfrm>
            <a:off x="489302" y="2431916"/>
            <a:ext cx="5540506" cy="3455973"/>
            <a:chOff x="0" y="0"/>
            <a:chExt cx="1459228" cy="910215"/>
          </a:xfrm>
        </p:grpSpPr>
        <p:sp>
          <p:nvSpPr>
            <p:cNvPr id="5" name="Freeform 5"/>
            <p:cNvSpPr/>
            <p:nvPr/>
          </p:nvSpPr>
          <p:spPr>
            <a:xfrm>
              <a:off x="0" y="0"/>
              <a:ext cx="1459228" cy="910215"/>
            </a:xfrm>
            <a:custGeom>
              <a:avLst/>
              <a:gdLst/>
              <a:ahLst/>
              <a:cxnLst/>
              <a:rect l="l" t="t" r="r" b="b"/>
              <a:pathLst>
                <a:path w="1459228" h="910215">
                  <a:moveTo>
                    <a:pt x="71264" y="0"/>
                  </a:moveTo>
                  <a:lnTo>
                    <a:pt x="1387964" y="0"/>
                  </a:lnTo>
                  <a:cubicBezTo>
                    <a:pt x="1427322" y="0"/>
                    <a:pt x="1459228" y="31906"/>
                    <a:pt x="1459228" y="71264"/>
                  </a:cubicBezTo>
                  <a:lnTo>
                    <a:pt x="1459228" y="838951"/>
                  </a:lnTo>
                  <a:cubicBezTo>
                    <a:pt x="1459228" y="878309"/>
                    <a:pt x="1427322" y="910215"/>
                    <a:pt x="1387964" y="910215"/>
                  </a:cubicBezTo>
                  <a:lnTo>
                    <a:pt x="71264" y="910215"/>
                  </a:lnTo>
                  <a:cubicBezTo>
                    <a:pt x="31906" y="910215"/>
                    <a:pt x="0" y="878309"/>
                    <a:pt x="0" y="838951"/>
                  </a:cubicBezTo>
                  <a:lnTo>
                    <a:pt x="0" y="71264"/>
                  </a:lnTo>
                  <a:cubicBezTo>
                    <a:pt x="0" y="31906"/>
                    <a:pt x="31906" y="0"/>
                    <a:pt x="71264" y="0"/>
                  </a:cubicBezTo>
                  <a:close/>
                </a:path>
              </a:pathLst>
            </a:custGeom>
            <a:solidFill>
              <a:srgbClr val="CDD6FF">
                <a:alpha val="55686"/>
              </a:srgbClr>
            </a:solidFill>
          </p:spPr>
          <p:txBody>
            <a:bodyPr/>
            <a:lstStyle/>
            <a:p>
              <a:endParaRPr lang="tr-TR"/>
            </a:p>
          </p:txBody>
        </p:sp>
        <p:sp>
          <p:nvSpPr>
            <p:cNvPr id="6" name="TextBox 6"/>
            <p:cNvSpPr txBox="1"/>
            <p:nvPr/>
          </p:nvSpPr>
          <p:spPr>
            <a:xfrm>
              <a:off x="0" y="-104775"/>
              <a:ext cx="1459228" cy="1014990"/>
            </a:xfrm>
            <a:prstGeom prst="rect">
              <a:avLst/>
            </a:prstGeom>
          </p:spPr>
          <p:txBody>
            <a:bodyPr lIns="50800" tIns="50800" rIns="50800" bIns="50800" rtlCol="0" anchor="ctr"/>
            <a:lstStyle/>
            <a:p>
              <a:pPr algn="ctr">
                <a:lnSpc>
                  <a:spcPts val="3521"/>
                </a:lnSpc>
              </a:pPr>
              <a:endParaRPr/>
            </a:p>
          </p:txBody>
        </p:sp>
      </p:grpSp>
      <p:sp>
        <p:nvSpPr>
          <p:cNvPr id="7" name="Freeform 7"/>
          <p:cNvSpPr/>
          <p:nvPr/>
        </p:nvSpPr>
        <p:spPr>
          <a:xfrm rot="6779342">
            <a:off x="5411598" y="5603851"/>
            <a:ext cx="1236419" cy="903710"/>
          </a:xfrm>
          <a:custGeom>
            <a:avLst/>
            <a:gdLst/>
            <a:ahLst/>
            <a:cxnLst/>
            <a:rect l="l" t="t" r="r" b="b"/>
            <a:pathLst>
              <a:path w="1236419" h="903710">
                <a:moveTo>
                  <a:pt x="0" y="0"/>
                </a:moveTo>
                <a:lnTo>
                  <a:pt x="1236419" y="0"/>
                </a:lnTo>
                <a:lnTo>
                  <a:pt x="1236419" y="903709"/>
                </a:lnTo>
                <a:lnTo>
                  <a:pt x="0" y="90370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tr-TR"/>
          </a:p>
        </p:txBody>
      </p:sp>
      <p:sp>
        <p:nvSpPr>
          <p:cNvPr id="8" name="TextBox 8"/>
          <p:cNvSpPr txBox="1"/>
          <p:nvPr/>
        </p:nvSpPr>
        <p:spPr>
          <a:xfrm>
            <a:off x="1534221" y="742950"/>
            <a:ext cx="15725079" cy="1327760"/>
          </a:xfrm>
          <a:prstGeom prst="rect">
            <a:avLst/>
          </a:prstGeom>
        </p:spPr>
        <p:txBody>
          <a:bodyPr lIns="0" tIns="0" rIns="0" bIns="0" rtlCol="0" anchor="t">
            <a:spAutoFit/>
          </a:bodyPr>
          <a:lstStyle/>
          <a:p>
            <a:pPr algn="ctr">
              <a:lnSpc>
                <a:spcPts val="5038"/>
              </a:lnSpc>
            </a:pPr>
            <a:r>
              <a:rPr lang="en-US" sz="3598">
                <a:solidFill>
                  <a:srgbClr val="004AAD"/>
                </a:solidFill>
                <a:latin typeface="Arial Bold"/>
                <a:ea typeface="Arial Bold"/>
                <a:cs typeface="Arial Bold"/>
                <a:sym typeface="Arial Bold"/>
              </a:rPr>
              <a:t>YAPAY ZEKA İLE DESTEKLENMİŞ SENTIMENT ANALİZİ VE NLP YÖNTEMİ:PSİKOLOJİDE İNSAN DUYGULARINI ANLAMA</a:t>
            </a:r>
          </a:p>
        </p:txBody>
      </p:sp>
      <p:sp>
        <p:nvSpPr>
          <p:cNvPr id="9" name="TextBox 9"/>
          <p:cNvSpPr txBox="1"/>
          <p:nvPr/>
        </p:nvSpPr>
        <p:spPr>
          <a:xfrm>
            <a:off x="670700" y="2722226"/>
            <a:ext cx="5177709" cy="2921271"/>
          </a:xfrm>
          <a:prstGeom prst="rect">
            <a:avLst/>
          </a:prstGeom>
        </p:spPr>
        <p:txBody>
          <a:bodyPr lIns="0" tIns="0" rIns="0" bIns="0" rtlCol="0" anchor="t">
            <a:spAutoFit/>
          </a:bodyPr>
          <a:lstStyle/>
          <a:p>
            <a:pPr algn="ctr">
              <a:lnSpc>
                <a:spcPts val="3274"/>
              </a:lnSpc>
            </a:pPr>
            <a:r>
              <a:rPr lang="en-US" sz="2338">
                <a:solidFill>
                  <a:srgbClr val="004AAD"/>
                </a:solidFill>
                <a:latin typeface="Arial"/>
                <a:ea typeface="Arial"/>
                <a:cs typeface="Arial"/>
                <a:sym typeface="Arial"/>
              </a:rPr>
              <a:t>Duygular, bireyin algı, fizyoloji ve davranışını etkileyen karmaşık psikolojik durumlardır. Robert Plutchik'in Duygu Çarkı modeline göre duygular, yoğunluklarına göre derecelendirilir ve kümeler halinde ortaya çıkar. </a:t>
            </a:r>
          </a:p>
        </p:txBody>
      </p:sp>
      <p:sp>
        <p:nvSpPr>
          <p:cNvPr id="10" name="TextBox 10"/>
          <p:cNvSpPr txBox="1"/>
          <p:nvPr/>
        </p:nvSpPr>
        <p:spPr>
          <a:xfrm>
            <a:off x="852098" y="6669085"/>
            <a:ext cx="5177709" cy="1264536"/>
          </a:xfrm>
          <a:prstGeom prst="rect">
            <a:avLst/>
          </a:prstGeom>
        </p:spPr>
        <p:txBody>
          <a:bodyPr lIns="0" tIns="0" rIns="0" bIns="0" rtlCol="0" anchor="t">
            <a:spAutoFit/>
          </a:bodyPr>
          <a:lstStyle/>
          <a:p>
            <a:pPr algn="ctr">
              <a:lnSpc>
                <a:spcPts val="3274"/>
              </a:lnSpc>
            </a:pPr>
            <a:r>
              <a:rPr lang="en-US" sz="2338">
                <a:solidFill>
                  <a:srgbClr val="004AAD"/>
                </a:solidFill>
                <a:latin typeface="Arial"/>
                <a:ea typeface="Arial"/>
                <a:cs typeface="Arial"/>
                <a:sym typeface="Arial"/>
              </a:rPr>
              <a:t> Duygu Çarkındaki modele göre başlıca duygular </a:t>
            </a:r>
            <a:r>
              <a:rPr lang="en-US" sz="2338">
                <a:solidFill>
                  <a:srgbClr val="004AAD"/>
                </a:solidFill>
                <a:latin typeface="Arial Bold"/>
                <a:ea typeface="Arial Bold"/>
                <a:cs typeface="Arial Bold"/>
                <a:sym typeface="Arial Bold"/>
              </a:rPr>
              <a:t>neşe, üzüntü, korku, umut, tiksinti, kabul edilme ve öfkedir.</a:t>
            </a:r>
          </a:p>
        </p:txBody>
      </p:sp>
      <p:grpSp>
        <p:nvGrpSpPr>
          <p:cNvPr id="11" name="Group 11"/>
          <p:cNvGrpSpPr/>
          <p:nvPr/>
        </p:nvGrpSpPr>
        <p:grpSpPr>
          <a:xfrm>
            <a:off x="6539700" y="2431916"/>
            <a:ext cx="5540506" cy="4198923"/>
            <a:chOff x="0" y="0"/>
            <a:chExt cx="1459228" cy="1105889"/>
          </a:xfrm>
        </p:grpSpPr>
        <p:sp>
          <p:nvSpPr>
            <p:cNvPr id="12" name="Freeform 12"/>
            <p:cNvSpPr/>
            <p:nvPr/>
          </p:nvSpPr>
          <p:spPr>
            <a:xfrm>
              <a:off x="0" y="0"/>
              <a:ext cx="1459228" cy="1105889"/>
            </a:xfrm>
            <a:custGeom>
              <a:avLst/>
              <a:gdLst/>
              <a:ahLst/>
              <a:cxnLst/>
              <a:rect l="l" t="t" r="r" b="b"/>
              <a:pathLst>
                <a:path w="1459228" h="1105889">
                  <a:moveTo>
                    <a:pt x="71264" y="0"/>
                  </a:moveTo>
                  <a:lnTo>
                    <a:pt x="1387964" y="0"/>
                  </a:lnTo>
                  <a:cubicBezTo>
                    <a:pt x="1427322" y="0"/>
                    <a:pt x="1459228" y="31906"/>
                    <a:pt x="1459228" y="71264"/>
                  </a:cubicBezTo>
                  <a:lnTo>
                    <a:pt x="1459228" y="1034625"/>
                  </a:lnTo>
                  <a:cubicBezTo>
                    <a:pt x="1459228" y="1073983"/>
                    <a:pt x="1427322" y="1105889"/>
                    <a:pt x="1387964" y="1105889"/>
                  </a:cubicBezTo>
                  <a:lnTo>
                    <a:pt x="71264" y="1105889"/>
                  </a:lnTo>
                  <a:cubicBezTo>
                    <a:pt x="31906" y="1105889"/>
                    <a:pt x="0" y="1073983"/>
                    <a:pt x="0" y="1034625"/>
                  </a:cubicBezTo>
                  <a:lnTo>
                    <a:pt x="0" y="71264"/>
                  </a:lnTo>
                  <a:cubicBezTo>
                    <a:pt x="0" y="31906"/>
                    <a:pt x="31906" y="0"/>
                    <a:pt x="71264" y="0"/>
                  </a:cubicBezTo>
                  <a:close/>
                </a:path>
              </a:pathLst>
            </a:custGeom>
            <a:solidFill>
              <a:srgbClr val="CDD6FF">
                <a:alpha val="55686"/>
              </a:srgbClr>
            </a:solidFill>
          </p:spPr>
          <p:txBody>
            <a:bodyPr/>
            <a:lstStyle/>
            <a:p>
              <a:endParaRPr lang="tr-TR"/>
            </a:p>
          </p:txBody>
        </p:sp>
        <p:sp>
          <p:nvSpPr>
            <p:cNvPr id="13" name="TextBox 13"/>
            <p:cNvSpPr txBox="1"/>
            <p:nvPr/>
          </p:nvSpPr>
          <p:spPr>
            <a:xfrm>
              <a:off x="0" y="-104775"/>
              <a:ext cx="1459228" cy="1210664"/>
            </a:xfrm>
            <a:prstGeom prst="rect">
              <a:avLst/>
            </a:prstGeom>
          </p:spPr>
          <p:txBody>
            <a:bodyPr lIns="50800" tIns="50800" rIns="50800" bIns="50800" rtlCol="0" anchor="ctr"/>
            <a:lstStyle/>
            <a:p>
              <a:pPr algn="ctr">
                <a:lnSpc>
                  <a:spcPts val="3521"/>
                </a:lnSpc>
              </a:pPr>
              <a:endParaRPr/>
            </a:p>
          </p:txBody>
        </p:sp>
      </p:grpSp>
      <p:sp>
        <p:nvSpPr>
          <p:cNvPr id="14" name="TextBox 14"/>
          <p:cNvSpPr txBox="1"/>
          <p:nvPr/>
        </p:nvSpPr>
        <p:spPr>
          <a:xfrm>
            <a:off x="6755480" y="2937560"/>
            <a:ext cx="5108946" cy="3082861"/>
          </a:xfrm>
          <a:prstGeom prst="rect">
            <a:avLst/>
          </a:prstGeom>
        </p:spPr>
        <p:txBody>
          <a:bodyPr lIns="0" tIns="0" rIns="0" bIns="0" rtlCol="0" anchor="t">
            <a:spAutoFit/>
          </a:bodyPr>
          <a:lstStyle/>
          <a:p>
            <a:pPr algn="ctr">
              <a:lnSpc>
                <a:spcPts val="3450"/>
              </a:lnSpc>
            </a:pPr>
            <a:r>
              <a:rPr lang="en-US" sz="2464">
                <a:solidFill>
                  <a:srgbClr val="004AAD"/>
                </a:solidFill>
                <a:latin typeface="Arial"/>
                <a:ea typeface="Arial"/>
                <a:cs typeface="Arial"/>
                <a:sym typeface="Arial"/>
              </a:rPr>
              <a:t>Sosyal medyada kullanıcılar, bu duyguları etkili bir şekilde ifade edebilirler. Yapay zeka ile duyguları tanıma ve ifade edebilme, psikolojide zorlu bir görevdir ve bu sorun, doğal dil işleme teknikleriyle çözülmeye çalışılmaktadır.</a:t>
            </a:r>
          </a:p>
        </p:txBody>
      </p:sp>
      <p:grpSp>
        <p:nvGrpSpPr>
          <p:cNvPr id="15" name="Group 15"/>
          <p:cNvGrpSpPr/>
          <p:nvPr/>
        </p:nvGrpSpPr>
        <p:grpSpPr>
          <a:xfrm>
            <a:off x="12590099" y="2449054"/>
            <a:ext cx="5540506" cy="4352237"/>
            <a:chOff x="0" y="0"/>
            <a:chExt cx="1459228" cy="1146268"/>
          </a:xfrm>
        </p:grpSpPr>
        <p:sp>
          <p:nvSpPr>
            <p:cNvPr id="16" name="Freeform 16"/>
            <p:cNvSpPr/>
            <p:nvPr/>
          </p:nvSpPr>
          <p:spPr>
            <a:xfrm>
              <a:off x="0" y="0"/>
              <a:ext cx="1459228" cy="1146268"/>
            </a:xfrm>
            <a:custGeom>
              <a:avLst/>
              <a:gdLst/>
              <a:ahLst/>
              <a:cxnLst/>
              <a:rect l="l" t="t" r="r" b="b"/>
              <a:pathLst>
                <a:path w="1459228" h="1146268">
                  <a:moveTo>
                    <a:pt x="71264" y="0"/>
                  </a:moveTo>
                  <a:lnTo>
                    <a:pt x="1387964" y="0"/>
                  </a:lnTo>
                  <a:cubicBezTo>
                    <a:pt x="1427322" y="0"/>
                    <a:pt x="1459228" y="31906"/>
                    <a:pt x="1459228" y="71264"/>
                  </a:cubicBezTo>
                  <a:lnTo>
                    <a:pt x="1459228" y="1075004"/>
                  </a:lnTo>
                  <a:cubicBezTo>
                    <a:pt x="1459228" y="1114362"/>
                    <a:pt x="1427322" y="1146268"/>
                    <a:pt x="1387964" y="1146268"/>
                  </a:cubicBezTo>
                  <a:lnTo>
                    <a:pt x="71264" y="1146268"/>
                  </a:lnTo>
                  <a:cubicBezTo>
                    <a:pt x="31906" y="1146268"/>
                    <a:pt x="0" y="1114362"/>
                    <a:pt x="0" y="1075004"/>
                  </a:cubicBezTo>
                  <a:lnTo>
                    <a:pt x="0" y="71264"/>
                  </a:lnTo>
                  <a:cubicBezTo>
                    <a:pt x="0" y="31906"/>
                    <a:pt x="31906" y="0"/>
                    <a:pt x="71264" y="0"/>
                  </a:cubicBezTo>
                  <a:close/>
                </a:path>
              </a:pathLst>
            </a:custGeom>
            <a:solidFill>
              <a:srgbClr val="CDD6FF">
                <a:alpha val="55686"/>
              </a:srgbClr>
            </a:solidFill>
          </p:spPr>
          <p:txBody>
            <a:bodyPr/>
            <a:lstStyle/>
            <a:p>
              <a:endParaRPr lang="tr-TR"/>
            </a:p>
          </p:txBody>
        </p:sp>
        <p:sp>
          <p:nvSpPr>
            <p:cNvPr id="17" name="TextBox 17"/>
            <p:cNvSpPr txBox="1"/>
            <p:nvPr/>
          </p:nvSpPr>
          <p:spPr>
            <a:xfrm>
              <a:off x="0" y="-104775"/>
              <a:ext cx="1459228" cy="1251043"/>
            </a:xfrm>
            <a:prstGeom prst="rect">
              <a:avLst/>
            </a:prstGeom>
          </p:spPr>
          <p:txBody>
            <a:bodyPr lIns="50800" tIns="50800" rIns="50800" bIns="50800" rtlCol="0" anchor="ctr"/>
            <a:lstStyle/>
            <a:p>
              <a:pPr algn="ctr">
                <a:lnSpc>
                  <a:spcPts val="3521"/>
                </a:lnSpc>
              </a:pPr>
              <a:endParaRPr/>
            </a:p>
          </p:txBody>
        </p:sp>
      </p:grpSp>
      <p:sp>
        <p:nvSpPr>
          <p:cNvPr id="18" name="TextBox 18"/>
          <p:cNvSpPr txBox="1"/>
          <p:nvPr/>
        </p:nvSpPr>
        <p:spPr>
          <a:xfrm>
            <a:off x="12771497" y="2730795"/>
            <a:ext cx="5177709" cy="3745688"/>
          </a:xfrm>
          <a:prstGeom prst="rect">
            <a:avLst/>
          </a:prstGeom>
        </p:spPr>
        <p:txBody>
          <a:bodyPr lIns="0" tIns="0" rIns="0" bIns="0" rtlCol="0" anchor="t">
            <a:spAutoFit/>
          </a:bodyPr>
          <a:lstStyle/>
          <a:p>
            <a:pPr algn="ctr">
              <a:lnSpc>
                <a:spcPts val="3274"/>
              </a:lnSpc>
            </a:pPr>
            <a:r>
              <a:rPr lang="en-US" sz="2338">
                <a:solidFill>
                  <a:srgbClr val="004AAD"/>
                </a:solidFill>
                <a:latin typeface="Arial"/>
                <a:ea typeface="Arial"/>
                <a:cs typeface="Arial"/>
                <a:sym typeface="Arial"/>
              </a:rPr>
              <a:t>AIGalactica takımı olarak, Teknofest yarışmasında yer alacak projemizle YouTube yorumlarından ve açık kaynak veri setlerinden duygu ifadelerini çekerek bir veri seti oluşturmayı ve bu yorumlardaki duygusal içerikleri Plutchik'in Duygu Çarkı'na dayanarak analiz etmeyi hedefliyoruz. </a:t>
            </a:r>
          </a:p>
        </p:txBody>
      </p:sp>
      <p:sp>
        <p:nvSpPr>
          <p:cNvPr id="19" name="TextBox 19"/>
          <p:cNvSpPr txBox="1"/>
          <p:nvPr/>
        </p:nvSpPr>
        <p:spPr>
          <a:xfrm>
            <a:off x="8437830" y="7458516"/>
            <a:ext cx="9073364" cy="854961"/>
          </a:xfrm>
          <a:prstGeom prst="rect">
            <a:avLst/>
          </a:prstGeom>
        </p:spPr>
        <p:txBody>
          <a:bodyPr lIns="0" tIns="0" rIns="0" bIns="0" rtlCol="0" anchor="t">
            <a:spAutoFit/>
          </a:bodyPr>
          <a:lstStyle/>
          <a:p>
            <a:pPr algn="ctr">
              <a:lnSpc>
                <a:spcPts val="3274"/>
              </a:lnSpc>
            </a:pPr>
            <a:r>
              <a:rPr lang="en-US" sz="2338">
                <a:solidFill>
                  <a:srgbClr val="004AAD"/>
                </a:solidFill>
                <a:latin typeface="Arial Bold"/>
                <a:ea typeface="Arial Bold"/>
                <a:cs typeface="Arial Bold"/>
                <a:sym typeface="Arial Bold"/>
              </a:rPr>
              <a:t> Projenin nihai amacı, yorumlardaki duygusal içerikleri doğru bir şekilde sınıflandırarak duygu tahmini yapmaktır.</a:t>
            </a:r>
          </a:p>
        </p:txBody>
      </p:sp>
    </p:spTree>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2"/>
              <a:stretch>
                <a:fillRect/>
              </a:stretch>
            </a:blipFill>
          </p:spPr>
          <p:txBody>
            <a:bodyPr/>
            <a:lstStyle/>
            <a:p>
              <a:endParaRPr lang="tr-TR"/>
            </a:p>
          </p:txBody>
        </p:sp>
      </p:grpSp>
      <p:sp>
        <p:nvSpPr>
          <p:cNvPr id="4" name="Freeform 4"/>
          <p:cNvSpPr/>
          <p:nvPr/>
        </p:nvSpPr>
        <p:spPr>
          <a:xfrm>
            <a:off x="1906760" y="2798362"/>
            <a:ext cx="3593309" cy="1130259"/>
          </a:xfrm>
          <a:custGeom>
            <a:avLst/>
            <a:gdLst/>
            <a:ahLst/>
            <a:cxnLst/>
            <a:rect l="l" t="t" r="r" b="b"/>
            <a:pathLst>
              <a:path w="3593309" h="1130259">
                <a:moveTo>
                  <a:pt x="0" y="0"/>
                </a:moveTo>
                <a:lnTo>
                  <a:pt x="3593309" y="0"/>
                </a:lnTo>
                <a:lnTo>
                  <a:pt x="3593309" y="1130259"/>
                </a:lnTo>
                <a:lnTo>
                  <a:pt x="0" y="113025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tr-TR"/>
          </a:p>
        </p:txBody>
      </p:sp>
      <p:sp>
        <p:nvSpPr>
          <p:cNvPr id="5" name="Freeform 5"/>
          <p:cNvSpPr/>
          <p:nvPr/>
        </p:nvSpPr>
        <p:spPr>
          <a:xfrm>
            <a:off x="1307229" y="4410696"/>
            <a:ext cx="4031935" cy="1268227"/>
          </a:xfrm>
          <a:custGeom>
            <a:avLst/>
            <a:gdLst/>
            <a:ahLst/>
            <a:cxnLst/>
            <a:rect l="l" t="t" r="r" b="b"/>
            <a:pathLst>
              <a:path w="4031935" h="1268227">
                <a:moveTo>
                  <a:pt x="0" y="0"/>
                </a:moveTo>
                <a:lnTo>
                  <a:pt x="4031935" y="0"/>
                </a:lnTo>
                <a:lnTo>
                  <a:pt x="4031935" y="1268227"/>
                </a:lnTo>
                <a:lnTo>
                  <a:pt x="0" y="126822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tr-TR"/>
          </a:p>
        </p:txBody>
      </p:sp>
      <p:sp>
        <p:nvSpPr>
          <p:cNvPr id="6" name="Freeform 6"/>
          <p:cNvSpPr/>
          <p:nvPr/>
        </p:nvSpPr>
        <p:spPr>
          <a:xfrm>
            <a:off x="1917555" y="6059254"/>
            <a:ext cx="3421608" cy="1076251"/>
          </a:xfrm>
          <a:custGeom>
            <a:avLst/>
            <a:gdLst/>
            <a:ahLst/>
            <a:cxnLst/>
            <a:rect l="l" t="t" r="r" b="b"/>
            <a:pathLst>
              <a:path w="3421608" h="1076251">
                <a:moveTo>
                  <a:pt x="0" y="0"/>
                </a:moveTo>
                <a:lnTo>
                  <a:pt x="3421609" y="0"/>
                </a:lnTo>
                <a:lnTo>
                  <a:pt x="3421609" y="1076252"/>
                </a:lnTo>
                <a:lnTo>
                  <a:pt x="0" y="107625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tr-TR"/>
          </a:p>
        </p:txBody>
      </p:sp>
      <p:sp>
        <p:nvSpPr>
          <p:cNvPr id="7" name="Freeform 7"/>
          <p:cNvSpPr/>
          <p:nvPr/>
        </p:nvSpPr>
        <p:spPr>
          <a:xfrm>
            <a:off x="12603202" y="6392629"/>
            <a:ext cx="3943397" cy="1240378"/>
          </a:xfrm>
          <a:custGeom>
            <a:avLst/>
            <a:gdLst/>
            <a:ahLst/>
            <a:cxnLst/>
            <a:rect l="l" t="t" r="r" b="b"/>
            <a:pathLst>
              <a:path w="3943397" h="1240378">
                <a:moveTo>
                  <a:pt x="0" y="0"/>
                </a:moveTo>
                <a:lnTo>
                  <a:pt x="3943398" y="0"/>
                </a:lnTo>
                <a:lnTo>
                  <a:pt x="3943398" y="1240378"/>
                </a:lnTo>
                <a:lnTo>
                  <a:pt x="0" y="124037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tr-TR"/>
          </a:p>
        </p:txBody>
      </p:sp>
      <p:sp>
        <p:nvSpPr>
          <p:cNvPr id="8" name="Freeform 8"/>
          <p:cNvSpPr/>
          <p:nvPr/>
        </p:nvSpPr>
        <p:spPr>
          <a:xfrm>
            <a:off x="11904743" y="7858207"/>
            <a:ext cx="4128692" cy="1298661"/>
          </a:xfrm>
          <a:custGeom>
            <a:avLst/>
            <a:gdLst/>
            <a:ahLst/>
            <a:cxnLst/>
            <a:rect l="l" t="t" r="r" b="b"/>
            <a:pathLst>
              <a:path w="4128692" h="1298661">
                <a:moveTo>
                  <a:pt x="0" y="0"/>
                </a:moveTo>
                <a:lnTo>
                  <a:pt x="4128692" y="0"/>
                </a:lnTo>
                <a:lnTo>
                  <a:pt x="4128692" y="1298661"/>
                </a:lnTo>
                <a:lnTo>
                  <a:pt x="0" y="129866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tr-TR"/>
          </a:p>
        </p:txBody>
      </p:sp>
      <p:sp>
        <p:nvSpPr>
          <p:cNvPr id="9" name="Freeform 9"/>
          <p:cNvSpPr/>
          <p:nvPr/>
        </p:nvSpPr>
        <p:spPr>
          <a:xfrm rot="1812047">
            <a:off x="6306438" y="2074445"/>
            <a:ext cx="5493259" cy="6224656"/>
          </a:xfrm>
          <a:custGeom>
            <a:avLst/>
            <a:gdLst/>
            <a:ahLst/>
            <a:cxnLst/>
            <a:rect l="l" t="t" r="r" b="b"/>
            <a:pathLst>
              <a:path w="5493259" h="6224656">
                <a:moveTo>
                  <a:pt x="0" y="0"/>
                </a:moveTo>
                <a:lnTo>
                  <a:pt x="5493259" y="0"/>
                </a:lnTo>
                <a:lnTo>
                  <a:pt x="5493259" y="6224656"/>
                </a:lnTo>
                <a:lnTo>
                  <a:pt x="0" y="622465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tr-TR"/>
          </a:p>
        </p:txBody>
      </p:sp>
      <p:sp>
        <p:nvSpPr>
          <p:cNvPr id="10" name="Freeform 10"/>
          <p:cNvSpPr/>
          <p:nvPr/>
        </p:nvSpPr>
        <p:spPr>
          <a:xfrm>
            <a:off x="7447981" y="2645529"/>
            <a:ext cx="789440" cy="789440"/>
          </a:xfrm>
          <a:custGeom>
            <a:avLst/>
            <a:gdLst/>
            <a:ahLst/>
            <a:cxnLst/>
            <a:rect l="l" t="t" r="r" b="b"/>
            <a:pathLst>
              <a:path w="789440" h="789440">
                <a:moveTo>
                  <a:pt x="0" y="0"/>
                </a:moveTo>
                <a:lnTo>
                  <a:pt x="789440" y="0"/>
                </a:lnTo>
                <a:lnTo>
                  <a:pt x="789440" y="789441"/>
                </a:lnTo>
                <a:lnTo>
                  <a:pt x="0" y="78944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tr-TR"/>
          </a:p>
        </p:txBody>
      </p:sp>
      <p:sp>
        <p:nvSpPr>
          <p:cNvPr id="11" name="Freeform 11"/>
          <p:cNvSpPr/>
          <p:nvPr/>
        </p:nvSpPr>
        <p:spPr>
          <a:xfrm>
            <a:off x="7359345" y="6964133"/>
            <a:ext cx="789440" cy="789440"/>
          </a:xfrm>
          <a:custGeom>
            <a:avLst/>
            <a:gdLst/>
            <a:ahLst/>
            <a:cxnLst/>
            <a:rect l="l" t="t" r="r" b="b"/>
            <a:pathLst>
              <a:path w="789440" h="789440">
                <a:moveTo>
                  <a:pt x="0" y="0"/>
                </a:moveTo>
                <a:lnTo>
                  <a:pt x="789440" y="0"/>
                </a:lnTo>
                <a:lnTo>
                  <a:pt x="789440" y="789441"/>
                </a:lnTo>
                <a:lnTo>
                  <a:pt x="0" y="78944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tr-TR"/>
          </a:p>
        </p:txBody>
      </p:sp>
      <p:sp>
        <p:nvSpPr>
          <p:cNvPr id="12" name="Freeform 12"/>
          <p:cNvSpPr/>
          <p:nvPr/>
        </p:nvSpPr>
        <p:spPr>
          <a:xfrm>
            <a:off x="11115303" y="4782908"/>
            <a:ext cx="789440" cy="789440"/>
          </a:xfrm>
          <a:custGeom>
            <a:avLst/>
            <a:gdLst/>
            <a:ahLst/>
            <a:cxnLst/>
            <a:rect l="l" t="t" r="r" b="b"/>
            <a:pathLst>
              <a:path w="789440" h="789440">
                <a:moveTo>
                  <a:pt x="0" y="0"/>
                </a:moveTo>
                <a:lnTo>
                  <a:pt x="789440" y="0"/>
                </a:lnTo>
                <a:lnTo>
                  <a:pt x="789440" y="789440"/>
                </a:lnTo>
                <a:lnTo>
                  <a:pt x="0" y="78944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tr-TR"/>
          </a:p>
        </p:txBody>
      </p:sp>
      <p:sp>
        <p:nvSpPr>
          <p:cNvPr id="13" name="Freeform 13"/>
          <p:cNvSpPr/>
          <p:nvPr/>
        </p:nvSpPr>
        <p:spPr>
          <a:xfrm>
            <a:off x="9879426" y="2645529"/>
            <a:ext cx="789440" cy="789440"/>
          </a:xfrm>
          <a:custGeom>
            <a:avLst/>
            <a:gdLst/>
            <a:ahLst/>
            <a:cxnLst/>
            <a:rect l="l" t="t" r="r" b="b"/>
            <a:pathLst>
              <a:path w="789440" h="789440">
                <a:moveTo>
                  <a:pt x="0" y="0"/>
                </a:moveTo>
                <a:lnTo>
                  <a:pt x="789441" y="0"/>
                </a:lnTo>
                <a:lnTo>
                  <a:pt x="789441" y="789441"/>
                </a:lnTo>
                <a:lnTo>
                  <a:pt x="0" y="789441"/>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tr-TR"/>
          </a:p>
        </p:txBody>
      </p:sp>
      <p:sp>
        <p:nvSpPr>
          <p:cNvPr id="14" name="Freeform 14"/>
          <p:cNvSpPr/>
          <p:nvPr/>
        </p:nvSpPr>
        <p:spPr>
          <a:xfrm>
            <a:off x="9861137" y="6936700"/>
            <a:ext cx="789440" cy="789440"/>
          </a:xfrm>
          <a:custGeom>
            <a:avLst/>
            <a:gdLst/>
            <a:ahLst/>
            <a:cxnLst/>
            <a:rect l="l" t="t" r="r" b="b"/>
            <a:pathLst>
              <a:path w="789440" h="789440">
                <a:moveTo>
                  <a:pt x="0" y="0"/>
                </a:moveTo>
                <a:lnTo>
                  <a:pt x="789440" y="0"/>
                </a:lnTo>
                <a:lnTo>
                  <a:pt x="789440" y="789440"/>
                </a:lnTo>
                <a:lnTo>
                  <a:pt x="0" y="78944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tr-TR"/>
          </a:p>
        </p:txBody>
      </p:sp>
      <p:sp>
        <p:nvSpPr>
          <p:cNvPr id="15" name="Freeform 15"/>
          <p:cNvSpPr/>
          <p:nvPr/>
        </p:nvSpPr>
        <p:spPr>
          <a:xfrm>
            <a:off x="6197171" y="4801197"/>
            <a:ext cx="789440" cy="789440"/>
          </a:xfrm>
          <a:custGeom>
            <a:avLst/>
            <a:gdLst/>
            <a:ahLst/>
            <a:cxnLst/>
            <a:rect l="l" t="t" r="r" b="b"/>
            <a:pathLst>
              <a:path w="789440" h="789440">
                <a:moveTo>
                  <a:pt x="0" y="0"/>
                </a:moveTo>
                <a:lnTo>
                  <a:pt x="789440" y="0"/>
                </a:lnTo>
                <a:lnTo>
                  <a:pt x="789440" y="789441"/>
                </a:lnTo>
                <a:lnTo>
                  <a:pt x="0" y="789441"/>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tr-TR"/>
          </a:p>
        </p:txBody>
      </p:sp>
      <p:sp>
        <p:nvSpPr>
          <p:cNvPr id="16" name="Freeform 16"/>
          <p:cNvSpPr/>
          <p:nvPr/>
        </p:nvSpPr>
        <p:spPr>
          <a:xfrm>
            <a:off x="8550402" y="4569974"/>
            <a:ext cx="1001111" cy="1215309"/>
          </a:xfrm>
          <a:custGeom>
            <a:avLst/>
            <a:gdLst/>
            <a:ahLst/>
            <a:cxnLst/>
            <a:rect l="l" t="t" r="r" b="b"/>
            <a:pathLst>
              <a:path w="1001111" h="1215309">
                <a:moveTo>
                  <a:pt x="0" y="0"/>
                </a:moveTo>
                <a:lnTo>
                  <a:pt x="1001110" y="0"/>
                </a:lnTo>
                <a:lnTo>
                  <a:pt x="1001110" y="1215309"/>
                </a:lnTo>
                <a:lnTo>
                  <a:pt x="0" y="1215309"/>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tr-TR"/>
          </a:p>
        </p:txBody>
      </p:sp>
      <p:sp>
        <p:nvSpPr>
          <p:cNvPr id="17" name="TextBox 17"/>
          <p:cNvSpPr txBox="1"/>
          <p:nvPr/>
        </p:nvSpPr>
        <p:spPr>
          <a:xfrm>
            <a:off x="5578524" y="556581"/>
            <a:ext cx="7341022" cy="689585"/>
          </a:xfrm>
          <a:prstGeom prst="rect">
            <a:avLst/>
          </a:prstGeom>
        </p:spPr>
        <p:txBody>
          <a:bodyPr lIns="0" tIns="0" rIns="0" bIns="0" rtlCol="0" anchor="t">
            <a:spAutoFit/>
          </a:bodyPr>
          <a:lstStyle/>
          <a:p>
            <a:pPr algn="ctr">
              <a:lnSpc>
                <a:spcPts val="5038"/>
              </a:lnSpc>
            </a:pPr>
            <a:r>
              <a:rPr lang="en-US" sz="3598">
                <a:solidFill>
                  <a:srgbClr val="004AAD"/>
                </a:solidFill>
                <a:latin typeface="Arial Bold"/>
                <a:ea typeface="Arial Bold"/>
                <a:cs typeface="Arial Bold"/>
                <a:sym typeface="Arial Bold"/>
              </a:rPr>
              <a:t>PROJENİN SAĞLADIĞI ÇÖZÜM</a:t>
            </a:r>
          </a:p>
        </p:txBody>
      </p:sp>
      <p:sp>
        <p:nvSpPr>
          <p:cNvPr id="18" name="TextBox 18"/>
          <p:cNvSpPr txBox="1"/>
          <p:nvPr/>
        </p:nvSpPr>
        <p:spPr>
          <a:xfrm>
            <a:off x="2143694" y="2973575"/>
            <a:ext cx="3161161" cy="843920"/>
          </a:xfrm>
          <a:prstGeom prst="rect">
            <a:avLst/>
          </a:prstGeom>
        </p:spPr>
        <p:txBody>
          <a:bodyPr lIns="0" tIns="0" rIns="0" bIns="0" rtlCol="0" anchor="t">
            <a:spAutoFit/>
          </a:bodyPr>
          <a:lstStyle/>
          <a:p>
            <a:pPr marL="0" lvl="0" indent="0" algn="ctr">
              <a:lnSpc>
                <a:spcPts val="3313"/>
              </a:lnSpc>
              <a:spcBef>
                <a:spcPct val="0"/>
              </a:spcBef>
            </a:pPr>
            <a:r>
              <a:rPr lang="en-US" sz="2366">
                <a:solidFill>
                  <a:srgbClr val="18072B"/>
                </a:solidFill>
                <a:latin typeface="Roboto Bold"/>
                <a:ea typeface="Roboto Bold"/>
                <a:cs typeface="Roboto Bold"/>
                <a:sym typeface="Roboto Bold"/>
              </a:rPr>
              <a:t>PSİKOTERAPİ VE DANIŞMANLIK ALANI</a:t>
            </a:r>
          </a:p>
        </p:txBody>
      </p:sp>
      <p:sp>
        <p:nvSpPr>
          <p:cNvPr id="19" name="TextBox 19"/>
          <p:cNvSpPr txBox="1"/>
          <p:nvPr/>
        </p:nvSpPr>
        <p:spPr>
          <a:xfrm>
            <a:off x="1594059" y="4673938"/>
            <a:ext cx="3376710" cy="769378"/>
          </a:xfrm>
          <a:prstGeom prst="rect">
            <a:avLst/>
          </a:prstGeom>
        </p:spPr>
        <p:txBody>
          <a:bodyPr lIns="0" tIns="0" rIns="0" bIns="0" rtlCol="0" anchor="t">
            <a:spAutoFit/>
          </a:bodyPr>
          <a:lstStyle/>
          <a:p>
            <a:pPr marL="0" lvl="0" indent="0" algn="ctr">
              <a:lnSpc>
                <a:spcPts val="3077"/>
              </a:lnSpc>
              <a:spcBef>
                <a:spcPct val="0"/>
              </a:spcBef>
            </a:pPr>
            <a:r>
              <a:rPr lang="en-US" sz="2197">
                <a:solidFill>
                  <a:srgbClr val="18072B"/>
                </a:solidFill>
                <a:latin typeface="Roboto Bold"/>
                <a:ea typeface="Roboto Bold"/>
                <a:cs typeface="Roboto Bold"/>
                <a:sym typeface="Roboto Bold"/>
              </a:rPr>
              <a:t>TOPLUMSAL RUH HALI VE PSİKOLOJİK EĞİLİMLER</a:t>
            </a:r>
          </a:p>
        </p:txBody>
      </p:sp>
      <p:sp>
        <p:nvSpPr>
          <p:cNvPr id="20" name="TextBox 20"/>
          <p:cNvSpPr txBox="1"/>
          <p:nvPr/>
        </p:nvSpPr>
        <p:spPr>
          <a:xfrm>
            <a:off x="2401066" y="6183748"/>
            <a:ext cx="2604697" cy="773816"/>
          </a:xfrm>
          <a:prstGeom prst="rect">
            <a:avLst/>
          </a:prstGeom>
        </p:spPr>
        <p:txBody>
          <a:bodyPr lIns="0" tIns="0" rIns="0" bIns="0" rtlCol="0" anchor="t">
            <a:spAutoFit/>
          </a:bodyPr>
          <a:lstStyle/>
          <a:p>
            <a:pPr marL="0" lvl="0" indent="0" algn="ctr">
              <a:lnSpc>
                <a:spcPts val="3095"/>
              </a:lnSpc>
              <a:spcBef>
                <a:spcPct val="0"/>
              </a:spcBef>
            </a:pPr>
            <a:r>
              <a:rPr lang="en-US" sz="2211">
                <a:solidFill>
                  <a:srgbClr val="18072B"/>
                </a:solidFill>
                <a:latin typeface="Roboto Bold"/>
                <a:ea typeface="Roboto Bold"/>
                <a:cs typeface="Roboto Bold"/>
                <a:sym typeface="Roboto Bold"/>
              </a:rPr>
              <a:t>DUYGUSAL FARKINDALIK</a:t>
            </a:r>
          </a:p>
        </p:txBody>
      </p:sp>
      <p:sp>
        <p:nvSpPr>
          <p:cNvPr id="21" name="Freeform 21"/>
          <p:cNvSpPr/>
          <p:nvPr/>
        </p:nvSpPr>
        <p:spPr>
          <a:xfrm>
            <a:off x="12754842" y="2808260"/>
            <a:ext cx="5022892" cy="1579928"/>
          </a:xfrm>
          <a:custGeom>
            <a:avLst/>
            <a:gdLst/>
            <a:ahLst/>
            <a:cxnLst/>
            <a:rect l="l" t="t" r="r" b="b"/>
            <a:pathLst>
              <a:path w="5022892" h="1579928">
                <a:moveTo>
                  <a:pt x="0" y="0"/>
                </a:moveTo>
                <a:lnTo>
                  <a:pt x="5022891" y="0"/>
                </a:lnTo>
                <a:lnTo>
                  <a:pt x="5022891" y="1579928"/>
                </a:lnTo>
                <a:lnTo>
                  <a:pt x="0" y="157992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tr-TR"/>
          </a:p>
        </p:txBody>
      </p:sp>
      <p:sp>
        <p:nvSpPr>
          <p:cNvPr id="22" name="TextBox 22"/>
          <p:cNvSpPr txBox="1"/>
          <p:nvPr/>
        </p:nvSpPr>
        <p:spPr>
          <a:xfrm>
            <a:off x="12808461" y="3210677"/>
            <a:ext cx="4915653" cy="717944"/>
          </a:xfrm>
          <a:prstGeom prst="rect">
            <a:avLst/>
          </a:prstGeom>
        </p:spPr>
        <p:txBody>
          <a:bodyPr lIns="0" tIns="0" rIns="0" bIns="0" rtlCol="0" anchor="t">
            <a:spAutoFit/>
          </a:bodyPr>
          <a:lstStyle/>
          <a:p>
            <a:pPr marL="0" lvl="0" indent="0" algn="ctr">
              <a:lnSpc>
                <a:spcPts val="2817"/>
              </a:lnSpc>
              <a:spcBef>
                <a:spcPct val="0"/>
              </a:spcBef>
            </a:pPr>
            <a:r>
              <a:rPr lang="en-US" sz="2012">
                <a:solidFill>
                  <a:srgbClr val="18072B"/>
                </a:solidFill>
                <a:latin typeface="Roboto Bold"/>
                <a:ea typeface="Roboto Bold"/>
                <a:cs typeface="Roboto Bold"/>
                <a:sym typeface="Roboto Bold"/>
              </a:rPr>
              <a:t>DUYGU DÜZENLEME STRATEJİLERİ GELİŞTİRMELERİNE YARDIMCI OLMAK</a:t>
            </a:r>
          </a:p>
        </p:txBody>
      </p:sp>
      <p:sp>
        <p:nvSpPr>
          <p:cNvPr id="23" name="Freeform 23"/>
          <p:cNvSpPr/>
          <p:nvPr/>
        </p:nvSpPr>
        <p:spPr>
          <a:xfrm>
            <a:off x="10793157" y="1405957"/>
            <a:ext cx="3943397" cy="1240378"/>
          </a:xfrm>
          <a:custGeom>
            <a:avLst/>
            <a:gdLst/>
            <a:ahLst/>
            <a:cxnLst/>
            <a:rect l="l" t="t" r="r" b="b"/>
            <a:pathLst>
              <a:path w="3943397" h="1240378">
                <a:moveTo>
                  <a:pt x="0" y="0"/>
                </a:moveTo>
                <a:lnTo>
                  <a:pt x="3943398" y="0"/>
                </a:lnTo>
                <a:lnTo>
                  <a:pt x="3943398" y="1240378"/>
                </a:lnTo>
                <a:lnTo>
                  <a:pt x="0" y="124037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tr-TR"/>
          </a:p>
        </p:txBody>
      </p:sp>
      <p:sp>
        <p:nvSpPr>
          <p:cNvPr id="24" name="TextBox 24"/>
          <p:cNvSpPr txBox="1"/>
          <p:nvPr/>
        </p:nvSpPr>
        <p:spPr>
          <a:xfrm>
            <a:off x="11018255" y="1679933"/>
            <a:ext cx="3493202" cy="793373"/>
          </a:xfrm>
          <a:prstGeom prst="rect">
            <a:avLst/>
          </a:prstGeom>
        </p:spPr>
        <p:txBody>
          <a:bodyPr lIns="0" tIns="0" rIns="0" bIns="0" rtlCol="0" anchor="t">
            <a:spAutoFit/>
          </a:bodyPr>
          <a:lstStyle/>
          <a:p>
            <a:pPr marL="0" lvl="0" indent="0" algn="ctr">
              <a:lnSpc>
                <a:spcPts val="3179"/>
              </a:lnSpc>
              <a:spcBef>
                <a:spcPct val="0"/>
              </a:spcBef>
            </a:pPr>
            <a:r>
              <a:rPr lang="en-US" sz="2270">
                <a:solidFill>
                  <a:srgbClr val="18072B"/>
                </a:solidFill>
                <a:latin typeface="Roboto Bold"/>
                <a:ea typeface="Roboto Bold"/>
                <a:cs typeface="Roboto Bold"/>
                <a:sym typeface="Roboto Bold"/>
              </a:rPr>
              <a:t>PSİKOLOJİK MÜDAHALE VE ÖNLEME</a:t>
            </a:r>
          </a:p>
        </p:txBody>
      </p:sp>
      <p:sp>
        <p:nvSpPr>
          <p:cNvPr id="25" name="TextBox 25"/>
          <p:cNvSpPr txBox="1"/>
          <p:nvPr/>
        </p:nvSpPr>
        <p:spPr>
          <a:xfrm>
            <a:off x="12860177" y="6640279"/>
            <a:ext cx="3302561" cy="763054"/>
          </a:xfrm>
          <a:prstGeom prst="rect">
            <a:avLst/>
          </a:prstGeom>
        </p:spPr>
        <p:txBody>
          <a:bodyPr lIns="0" tIns="0" rIns="0" bIns="0" rtlCol="0" anchor="t">
            <a:spAutoFit/>
          </a:bodyPr>
          <a:lstStyle/>
          <a:p>
            <a:pPr marL="0" lvl="0" indent="0" algn="ctr">
              <a:lnSpc>
                <a:spcPts val="3009"/>
              </a:lnSpc>
              <a:spcBef>
                <a:spcPct val="0"/>
              </a:spcBef>
            </a:pPr>
            <a:r>
              <a:rPr lang="en-US" sz="2149">
                <a:solidFill>
                  <a:srgbClr val="18072B"/>
                </a:solidFill>
                <a:latin typeface="Roboto Bold"/>
                <a:ea typeface="Roboto Bold"/>
                <a:cs typeface="Roboto Bold"/>
                <a:sym typeface="Roboto Bold"/>
              </a:rPr>
              <a:t>İÇERİK ÜRETICİLERİ VE PAZARLAMACILAR</a:t>
            </a:r>
          </a:p>
        </p:txBody>
      </p:sp>
      <p:sp>
        <p:nvSpPr>
          <p:cNvPr id="26" name="Freeform 26"/>
          <p:cNvSpPr/>
          <p:nvPr/>
        </p:nvSpPr>
        <p:spPr>
          <a:xfrm>
            <a:off x="4204435" y="1560398"/>
            <a:ext cx="2961400" cy="931495"/>
          </a:xfrm>
          <a:custGeom>
            <a:avLst/>
            <a:gdLst/>
            <a:ahLst/>
            <a:cxnLst/>
            <a:rect l="l" t="t" r="r" b="b"/>
            <a:pathLst>
              <a:path w="2961400" h="931495">
                <a:moveTo>
                  <a:pt x="0" y="0"/>
                </a:moveTo>
                <a:lnTo>
                  <a:pt x="2961401" y="0"/>
                </a:lnTo>
                <a:lnTo>
                  <a:pt x="2961401" y="931495"/>
                </a:lnTo>
                <a:lnTo>
                  <a:pt x="0" y="93149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tr-TR"/>
          </a:p>
        </p:txBody>
      </p:sp>
      <p:sp>
        <p:nvSpPr>
          <p:cNvPr id="27" name="TextBox 27"/>
          <p:cNvSpPr txBox="1"/>
          <p:nvPr/>
        </p:nvSpPr>
        <p:spPr>
          <a:xfrm>
            <a:off x="3996781" y="1812039"/>
            <a:ext cx="3376710" cy="380589"/>
          </a:xfrm>
          <a:prstGeom prst="rect">
            <a:avLst/>
          </a:prstGeom>
        </p:spPr>
        <p:txBody>
          <a:bodyPr lIns="0" tIns="0" rIns="0" bIns="0" rtlCol="0" anchor="t">
            <a:spAutoFit/>
          </a:bodyPr>
          <a:lstStyle/>
          <a:p>
            <a:pPr marL="0" lvl="0" indent="0" algn="ctr">
              <a:lnSpc>
                <a:spcPts val="3077"/>
              </a:lnSpc>
              <a:spcBef>
                <a:spcPct val="0"/>
              </a:spcBef>
            </a:pPr>
            <a:r>
              <a:rPr lang="en-US" sz="2197">
                <a:solidFill>
                  <a:srgbClr val="18072B"/>
                </a:solidFill>
                <a:latin typeface="Roboto Bold"/>
                <a:ea typeface="Roboto Bold"/>
                <a:cs typeface="Roboto Bold"/>
                <a:sym typeface="Roboto Bold"/>
              </a:rPr>
              <a:t>LİTERATÜRE KATKI</a:t>
            </a:r>
          </a:p>
        </p:txBody>
      </p:sp>
      <p:sp>
        <p:nvSpPr>
          <p:cNvPr id="28" name="TextBox 28"/>
          <p:cNvSpPr txBox="1"/>
          <p:nvPr/>
        </p:nvSpPr>
        <p:spPr>
          <a:xfrm>
            <a:off x="11510023" y="8099036"/>
            <a:ext cx="4203069" cy="769378"/>
          </a:xfrm>
          <a:prstGeom prst="rect">
            <a:avLst/>
          </a:prstGeom>
        </p:spPr>
        <p:txBody>
          <a:bodyPr lIns="0" tIns="0" rIns="0" bIns="0" rtlCol="0" anchor="t">
            <a:spAutoFit/>
          </a:bodyPr>
          <a:lstStyle/>
          <a:p>
            <a:pPr marL="0" lvl="0" indent="0" algn="ctr">
              <a:lnSpc>
                <a:spcPts val="3077"/>
              </a:lnSpc>
              <a:spcBef>
                <a:spcPct val="0"/>
              </a:spcBef>
            </a:pPr>
            <a:r>
              <a:rPr lang="en-US" sz="2197">
                <a:solidFill>
                  <a:srgbClr val="18072B"/>
                </a:solidFill>
                <a:latin typeface="Roboto Bold"/>
                <a:ea typeface="Roboto Bold"/>
                <a:cs typeface="Roboto Bold"/>
                <a:sym typeface="Roboto Bold"/>
              </a:rPr>
              <a:t>YÜKSEK DOĞRULUK ORANIYLA DOĞRU DUYGU ANALİZİ</a:t>
            </a:r>
          </a:p>
        </p:txBody>
      </p:sp>
      <p:sp>
        <p:nvSpPr>
          <p:cNvPr id="29" name="Freeform 29"/>
          <p:cNvSpPr/>
          <p:nvPr/>
        </p:nvSpPr>
        <p:spPr>
          <a:xfrm>
            <a:off x="13139899" y="4721563"/>
            <a:ext cx="4252777" cy="1337692"/>
          </a:xfrm>
          <a:custGeom>
            <a:avLst/>
            <a:gdLst/>
            <a:ahLst/>
            <a:cxnLst/>
            <a:rect l="l" t="t" r="r" b="b"/>
            <a:pathLst>
              <a:path w="4252777" h="1337692">
                <a:moveTo>
                  <a:pt x="0" y="0"/>
                </a:moveTo>
                <a:lnTo>
                  <a:pt x="4252777" y="0"/>
                </a:lnTo>
                <a:lnTo>
                  <a:pt x="4252777" y="1337691"/>
                </a:lnTo>
                <a:lnTo>
                  <a:pt x="0" y="133769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tr-TR"/>
          </a:p>
        </p:txBody>
      </p:sp>
      <p:sp>
        <p:nvSpPr>
          <p:cNvPr id="30" name="TextBox 30"/>
          <p:cNvSpPr txBox="1"/>
          <p:nvPr/>
        </p:nvSpPr>
        <p:spPr>
          <a:xfrm>
            <a:off x="13180138" y="4981907"/>
            <a:ext cx="4172299" cy="769378"/>
          </a:xfrm>
          <a:prstGeom prst="rect">
            <a:avLst/>
          </a:prstGeom>
        </p:spPr>
        <p:txBody>
          <a:bodyPr lIns="0" tIns="0" rIns="0" bIns="0" rtlCol="0" anchor="t">
            <a:spAutoFit/>
          </a:bodyPr>
          <a:lstStyle/>
          <a:p>
            <a:pPr marL="0" lvl="0" indent="0" algn="ctr">
              <a:lnSpc>
                <a:spcPts val="3077"/>
              </a:lnSpc>
              <a:spcBef>
                <a:spcPct val="0"/>
              </a:spcBef>
            </a:pPr>
            <a:r>
              <a:rPr lang="en-US" sz="2197">
                <a:solidFill>
                  <a:srgbClr val="18072B"/>
                </a:solidFill>
                <a:latin typeface="Roboto Bold"/>
                <a:ea typeface="Roboto Bold"/>
                <a:cs typeface="Roboto Bold"/>
                <a:sym typeface="Roboto Bold"/>
              </a:rPr>
              <a:t>GENİŞ KATEGORİDE DUYGU YELPAZESİ İÇEREN VERİ SETİ</a:t>
            </a:r>
          </a:p>
        </p:txBody>
      </p:sp>
      <p:sp>
        <p:nvSpPr>
          <p:cNvPr id="31" name="Freeform 31"/>
          <p:cNvSpPr/>
          <p:nvPr/>
        </p:nvSpPr>
        <p:spPr>
          <a:xfrm>
            <a:off x="1877335" y="7602231"/>
            <a:ext cx="5022892" cy="1579928"/>
          </a:xfrm>
          <a:custGeom>
            <a:avLst/>
            <a:gdLst/>
            <a:ahLst/>
            <a:cxnLst/>
            <a:rect l="l" t="t" r="r" b="b"/>
            <a:pathLst>
              <a:path w="5022892" h="1579928">
                <a:moveTo>
                  <a:pt x="0" y="0"/>
                </a:moveTo>
                <a:lnTo>
                  <a:pt x="5022891" y="0"/>
                </a:lnTo>
                <a:lnTo>
                  <a:pt x="5022891" y="1579927"/>
                </a:lnTo>
                <a:lnTo>
                  <a:pt x="0" y="157992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tr-TR"/>
          </a:p>
        </p:txBody>
      </p:sp>
      <p:sp>
        <p:nvSpPr>
          <p:cNvPr id="32" name="TextBox 32"/>
          <p:cNvSpPr txBox="1"/>
          <p:nvPr/>
        </p:nvSpPr>
        <p:spPr>
          <a:xfrm>
            <a:off x="1917555" y="7789298"/>
            <a:ext cx="4714556" cy="1158168"/>
          </a:xfrm>
          <a:prstGeom prst="rect">
            <a:avLst/>
          </a:prstGeom>
        </p:spPr>
        <p:txBody>
          <a:bodyPr lIns="0" tIns="0" rIns="0" bIns="0" rtlCol="0" anchor="t">
            <a:spAutoFit/>
          </a:bodyPr>
          <a:lstStyle/>
          <a:p>
            <a:pPr marL="0" lvl="0" indent="0" algn="ctr">
              <a:lnSpc>
                <a:spcPts val="3077"/>
              </a:lnSpc>
              <a:spcBef>
                <a:spcPct val="0"/>
              </a:spcBef>
            </a:pPr>
            <a:r>
              <a:rPr lang="en-US" sz="2197">
                <a:solidFill>
                  <a:srgbClr val="18072B"/>
                </a:solidFill>
                <a:latin typeface="Roboto Bold"/>
                <a:ea typeface="Roboto Bold"/>
                <a:cs typeface="Roboto Bold"/>
                <a:sym typeface="Roboto Bold"/>
              </a:rPr>
              <a:t>DUYGULARLA VE YAPAY ZEKA ALANINDA ÇALIŞMA YAPACAK KİŞİLERE YOL GÖSTERİCİ OLMASI</a:t>
            </a:r>
          </a:p>
        </p:txBody>
      </p:sp>
    </p:spTree>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2"/>
              <a:stretch>
                <a:fillRect/>
              </a:stretch>
            </a:blipFill>
          </p:spPr>
          <p:txBody>
            <a:bodyPr/>
            <a:lstStyle/>
            <a:p>
              <a:endParaRPr lang="tr-TR"/>
            </a:p>
          </p:txBody>
        </p:sp>
      </p:grpSp>
      <p:sp>
        <p:nvSpPr>
          <p:cNvPr id="4" name="TextBox 4"/>
          <p:cNvSpPr txBox="1"/>
          <p:nvPr/>
        </p:nvSpPr>
        <p:spPr>
          <a:xfrm>
            <a:off x="7149443" y="742950"/>
            <a:ext cx="3989115" cy="689585"/>
          </a:xfrm>
          <a:prstGeom prst="rect">
            <a:avLst/>
          </a:prstGeom>
        </p:spPr>
        <p:txBody>
          <a:bodyPr lIns="0" tIns="0" rIns="0" bIns="0" rtlCol="0" anchor="t">
            <a:spAutoFit/>
          </a:bodyPr>
          <a:lstStyle/>
          <a:p>
            <a:pPr algn="ctr">
              <a:lnSpc>
                <a:spcPts val="5038"/>
              </a:lnSpc>
            </a:pPr>
            <a:r>
              <a:rPr lang="en-US" sz="3598">
                <a:solidFill>
                  <a:srgbClr val="004AAD"/>
                </a:solidFill>
                <a:latin typeface="Arial Bold"/>
                <a:ea typeface="Arial Bold"/>
                <a:cs typeface="Arial Bold"/>
                <a:sym typeface="Arial Bold"/>
              </a:rPr>
              <a:t>PROJE İŞ AKIŞI</a:t>
            </a:r>
          </a:p>
        </p:txBody>
      </p:sp>
      <p:sp>
        <p:nvSpPr>
          <p:cNvPr id="5" name="Freeform 5"/>
          <p:cNvSpPr/>
          <p:nvPr/>
        </p:nvSpPr>
        <p:spPr>
          <a:xfrm>
            <a:off x="1028701" y="2826833"/>
            <a:ext cx="3548919" cy="1969650"/>
          </a:xfrm>
          <a:custGeom>
            <a:avLst/>
            <a:gdLst/>
            <a:ahLst/>
            <a:cxnLst/>
            <a:rect l="l" t="t" r="r" b="b"/>
            <a:pathLst>
              <a:path w="3548919" h="1969650">
                <a:moveTo>
                  <a:pt x="0" y="0"/>
                </a:moveTo>
                <a:lnTo>
                  <a:pt x="3548919" y="0"/>
                </a:lnTo>
                <a:lnTo>
                  <a:pt x="3548919" y="1969650"/>
                </a:lnTo>
                <a:lnTo>
                  <a:pt x="0" y="1969650"/>
                </a:lnTo>
                <a:lnTo>
                  <a:pt x="0" y="0"/>
                </a:lnTo>
                <a:close/>
              </a:path>
            </a:pathLst>
          </a:custGeom>
          <a:blipFill>
            <a:blip r:embed="rId3">
              <a:alphaModFix amt="30000"/>
              <a:extLst>
                <a:ext uri="{96DAC541-7B7A-43D3-8B79-37D633B846F1}">
                  <asvg:svgBlip xmlns:asvg="http://schemas.microsoft.com/office/drawing/2016/SVG/main" r:embed="rId4"/>
                </a:ext>
              </a:extLst>
            </a:blip>
            <a:stretch>
              <a:fillRect/>
            </a:stretch>
          </a:blipFill>
        </p:spPr>
        <p:txBody>
          <a:bodyPr/>
          <a:lstStyle/>
          <a:p>
            <a:endParaRPr lang="tr-TR"/>
          </a:p>
        </p:txBody>
      </p:sp>
      <p:sp>
        <p:nvSpPr>
          <p:cNvPr id="6" name="Freeform 6"/>
          <p:cNvSpPr/>
          <p:nvPr/>
        </p:nvSpPr>
        <p:spPr>
          <a:xfrm rot="-10800000" flipH="1">
            <a:off x="4203778" y="4796483"/>
            <a:ext cx="3548919" cy="1969650"/>
          </a:xfrm>
          <a:custGeom>
            <a:avLst/>
            <a:gdLst/>
            <a:ahLst/>
            <a:cxnLst/>
            <a:rect l="l" t="t" r="r" b="b"/>
            <a:pathLst>
              <a:path w="3548919" h="1969650">
                <a:moveTo>
                  <a:pt x="3548920" y="0"/>
                </a:moveTo>
                <a:lnTo>
                  <a:pt x="0" y="0"/>
                </a:lnTo>
                <a:lnTo>
                  <a:pt x="0" y="1969650"/>
                </a:lnTo>
                <a:lnTo>
                  <a:pt x="3548920" y="1969650"/>
                </a:lnTo>
                <a:lnTo>
                  <a:pt x="3548920" y="0"/>
                </a:lnTo>
                <a:close/>
              </a:path>
            </a:pathLst>
          </a:custGeom>
          <a:blipFill>
            <a:blip r:embed="rId3">
              <a:alphaModFix amt="30000"/>
              <a:extLst>
                <a:ext uri="{96DAC541-7B7A-43D3-8B79-37D633B846F1}">
                  <asvg:svgBlip xmlns:asvg="http://schemas.microsoft.com/office/drawing/2016/SVG/main" r:embed="rId4"/>
                </a:ext>
              </a:extLst>
            </a:blip>
            <a:stretch>
              <a:fillRect/>
            </a:stretch>
          </a:blipFill>
        </p:spPr>
        <p:txBody>
          <a:bodyPr/>
          <a:lstStyle/>
          <a:p>
            <a:endParaRPr lang="tr-TR"/>
          </a:p>
        </p:txBody>
      </p:sp>
      <p:sp>
        <p:nvSpPr>
          <p:cNvPr id="7" name="Freeform 7"/>
          <p:cNvSpPr/>
          <p:nvPr/>
        </p:nvSpPr>
        <p:spPr>
          <a:xfrm>
            <a:off x="7390506" y="2826833"/>
            <a:ext cx="3548919" cy="1969650"/>
          </a:xfrm>
          <a:custGeom>
            <a:avLst/>
            <a:gdLst/>
            <a:ahLst/>
            <a:cxnLst/>
            <a:rect l="l" t="t" r="r" b="b"/>
            <a:pathLst>
              <a:path w="3548919" h="1969650">
                <a:moveTo>
                  <a:pt x="0" y="0"/>
                </a:moveTo>
                <a:lnTo>
                  <a:pt x="3548919" y="0"/>
                </a:lnTo>
                <a:lnTo>
                  <a:pt x="3548919" y="1969650"/>
                </a:lnTo>
                <a:lnTo>
                  <a:pt x="0" y="1969650"/>
                </a:lnTo>
                <a:lnTo>
                  <a:pt x="0" y="0"/>
                </a:lnTo>
                <a:close/>
              </a:path>
            </a:pathLst>
          </a:custGeom>
          <a:blipFill>
            <a:blip r:embed="rId3">
              <a:alphaModFix amt="30000"/>
              <a:extLst>
                <a:ext uri="{96DAC541-7B7A-43D3-8B79-37D633B846F1}">
                  <asvg:svgBlip xmlns:asvg="http://schemas.microsoft.com/office/drawing/2016/SVG/main" r:embed="rId4"/>
                </a:ext>
              </a:extLst>
            </a:blip>
            <a:stretch>
              <a:fillRect/>
            </a:stretch>
          </a:blipFill>
        </p:spPr>
        <p:txBody>
          <a:bodyPr/>
          <a:lstStyle/>
          <a:p>
            <a:endParaRPr lang="tr-TR"/>
          </a:p>
        </p:txBody>
      </p:sp>
      <p:sp>
        <p:nvSpPr>
          <p:cNvPr id="8" name="Freeform 8"/>
          <p:cNvSpPr/>
          <p:nvPr/>
        </p:nvSpPr>
        <p:spPr>
          <a:xfrm rot="-10800000" flipH="1">
            <a:off x="10565584" y="4796483"/>
            <a:ext cx="3548919" cy="1969650"/>
          </a:xfrm>
          <a:custGeom>
            <a:avLst/>
            <a:gdLst/>
            <a:ahLst/>
            <a:cxnLst/>
            <a:rect l="l" t="t" r="r" b="b"/>
            <a:pathLst>
              <a:path w="3548919" h="1969650">
                <a:moveTo>
                  <a:pt x="3548919" y="0"/>
                </a:moveTo>
                <a:lnTo>
                  <a:pt x="0" y="0"/>
                </a:lnTo>
                <a:lnTo>
                  <a:pt x="0" y="1969650"/>
                </a:lnTo>
                <a:lnTo>
                  <a:pt x="3548919" y="1969650"/>
                </a:lnTo>
                <a:lnTo>
                  <a:pt x="3548919" y="0"/>
                </a:lnTo>
                <a:close/>
              </a:path>
            </a:pathLst>
          </a:custGeom>
          <a:blipFill>
            <a:blip r:embed="rId3">
              <a:alphaModFix amt="30000"/>
              <a:extLst>
                <a:ext uri="{96DAC541-7B7A-43D3-8B79-37D633B846F1}">
                  <asvg:svgBlip xmlns:asvg="http://schemas.microsoft.com/office/drawing/2016/SVG/main" r:embed="rId4"/>
                </a:ext>
              </a:extLst>
            </a:blip>
            <a:stretch>
              <a:fillRect/>
            </a:stretch>
          </a:blipFill>
        </p:spPr>
        <p:txBody>
          <a:bodyPr/>
          <a:lstStyle/>
          <a:p>
            <a:endParaRPr lang="tr-TR"/>
          </a:p>
        </p:txBody>
      </p:sp>
      <p:sp>
        <p:nvSpPr>
          <p:cNvPr id="9" name="Freeform 9"/>
          <p:cNvSpPr/>
          <p:nvPr/>
        </p:nvSpPr>
        <p:spPr>
          <a:xfrm>
            <a:off x="13710381" y="2826833"/>
            <a:ext cx="3548919" cy="1969650"/>
          </a:xfrm>
          <a:custGeom>
            <a:avLst/>
            <a:gdLst/>
            <a:ahLst/>
            <a:cxnLst/>
            <a:rect l="l" t="t" r="r" b="b"/>
            <a:pathLst>
              <a:path w="3548919" h="1969650">
                <a:moveTo>
                  <a:pt x="0" y="0"/>
                </a:moveTo>
                <a:lnTo>
                  <a:pt x="3548919" y="0"/>
                </a:lnTo>
                <a:lnTo>
                  <a:pt x="3548919" y="1969650"/>
                </a:lnTo>
                <a:lnTo>
                  <a:pt x="0" y="1969650"/>
                </a:lnTo>
                <a:lnTo>
                  <a:pt x="0" y="0"/>
                </a:lnTo>
                <a:close/>
              </a:path>
            </a:pathLst>
          </a:custGeom>
          <a:blipFill>
            <a:blip r:embed="rId3">
              <a:alphaModFix amt="30000"/>
              <a:extLst>
                <a:ext uri="{96DAC541-7B7A-43D3-8B79-37D633B846F1}">
                  <asvg:svgBlip xmlns:asvg="http://schemas.microsoft.com/office/drawing/2016/SVG/main" r:embed="rId4"/>
                </a:ext>
              </a:extLst>
            </a:blip>
            <a:stretch>
              <a:fillRect/>
            </a:stretch>
          </a:blipFill>
        </p:spPr>
        <p:txBody>
          <a:bodyPr/>
          <a:lstStyle/>
          <a:p>
            <a:endParaRPr lang="tr-TR"/>
          </a:p>
        </p:txBody>
      </p:sp>
      <p:grpSp>
        <p:nvGrpSpPr>
          <p:cNvPr id="10" name="Group 10"/>
          <p:cNvGrpSpPr/>
          <p:nvPr/>
        </p:nvGrpSpPr>
        <p:grpSpPr>
          <a:xfrm>
            <a:off x="1597652" y="3229712"/>
            <a:ext cx="2411016" cy="2322847"/>
            <a:chOff x="0" y="0"/>
            <a:chExt cx="635000" cy="611779"/>
          </a:xfrm>
        </p:grpSpPr>
        <p:sp>
          <p:nvSpPr>
            <p:cNvPr id="11" name="Freeform 11"/>
            <p:cNvSpPr/>
            <p:nvPr/>
          </p:nvSpPr>
          <p:spPr>
            <a:xfrm>
              <a:off x="0" y="7706"/>
              <a:ext cx="635000" cy="596367"/>
            </a:xfrm>
            <a:custGeom>
              <a:avLst/>
              <a:gdLst/>
              <a:ahLst/>
              <a:cxnLst/>
              <a:rect l="l" t="t" r="r" b="b"/>
              <a:pathLst>
                <a:path w="635000" h="596367">
                  <a:moveTo>
                    <a:pt x="142683" y="20265"/>
                  </a:moveTo>
                  <a:lnTo>
                    <a:pt x="174817" y="15123"/>
                  </a:lnTo>
                  <a:cubicBezTo>
                    <a:pt x="269338" y="0"/>
                    <a:pt x="365662" y="0"/>
                    <a:pt x="460183" y="15123"/>
                  </a:cubicBezTo>
                  <a:lnTo>
                    <a:pt x="492317" y="20265"/>
                  </a:lnTo>
                  <a:cubicBezTo>
                    <a:pt x="574524" y="33418"/>
                    <a:pt x="635000" y="104339"/>
                    <a:pt x="635000" y="187592"/>
                  </a:cubicBezTo>
                  <a:lnTo>
                    <a:pt x="635000" y="408775"/>
                  </a:lnTo>
                  <a:cubicBezTo>
                    <a:pt x="635000" y="492028"/>
                    <a:pt x="574524" y="562949"/>
                    <a:pt x="492317" y="576102"/>
                  </a:cubicBezTo>
                  <a:lnTo>
                    <a:pt x="460183" y="581243"/>
                  </a:lnTo>
                  <a:cubicBezTo>
                    <a:pt x="365662" y="596367"/>
                    <a:pt x="269338" y="596367"/>
                    <a:pt x="174817" y="581243"/>
                  </a:cubicBezTo>
                  <a:lnTo>
                    <a:pt x="142683" y="576102"/>
                  </a:lnTo>
                  <a:cubicBezTo>
                    <a:pt x="60476" y="562949"/>
                    <a:pt x="0" y="492028"/>
                    <a:pt x="0" y="408775"/>
                  </a:cubicBezTo>
                  <a:lnTo>
                    <a:pt x="0" y="187592"/>
                  </a:lnTo>
                  <a:cubicBezTo>
                    <a:pt x="0" y="104339"/>
                    <a:pt x="60476" y="33418"/>
                    <a:pt x="142683" y="20265"/>
                  </a:cubicBezTo>
                  <a:close/>
                </a:path>
              </a:pathLst>
            </a:custGeom>
            <a:solidFill>
              <a:srgbClr val="4FCDCC"/>
            </a:solidFill>
          </p:spPr>
          <p:txBody>
            <a:bodyPr/>
            <a:lstStyle/>
            <a:p>
              <a:endParaRPr lang="tr-TR"/>
            </a:p>
          </p:txBody>
        </p:sp>
        <p:sp>
          <p:nvSpPr>
            <p:cNvPr id="12" name="TextBox 12"/>
            <p:cNvSpPr txBox="1"/>
            <p:nvPr/>
          </p:nvSpPr>
          <p:spPr>
            <a:xfrm>
              <a:off x="0" y="-50800"/>
              <a:ext cx="635000" cy="637179"/>
            </a:xfrm>
            <a:prstGeom prst="rect">
              <a:avLst/>
            </a:prstGeom>
          </p:spPr>
          <p:txBody>
            <a:bodyPr lIns="50800" tIns="50800" rIns="50800" bIns="50800" rtlCol="0" anchor="ctr"/>
            <a:lstStyle/>
            <a:p>
              <a:pPr algn="ctr">
                <a:lnSpc>
                  <a:spcPts val="5599"/>
                </a:lnSpc>
              </a:pPr>
              <a:r>
                <a:rPr lang="en-US" sz="3999" spc="119">
                  <a:solidFill>
                    <a:srgbClr val="FFFFFF"/>
                  </a:solidFill>
                  <a:latin typeface="Aileron"/>
                  <a:ea typeface="Aileron"/>
                  <a:cs typeface="Aileron"/>
                  <a:sym typeface="Aileron"/>
                </a:rPr>
                <a:t>1.ADIM</a:t>
              </a:r>
            </a:p>
          </p:txBody>
        </p:sp>
      </p:grpSp>
      <p:grpSp>
        <p:nvGrpSpPr>
          <p:cNvPr id="13" name="Group 13"/>
          <p:cNvGrpSpPr/>
          <p:nvPr/>
        </p:nvGrpSpPr>
        <p:grpSpPr>
          <a:xfrm>
            <a:off x="7943198" y="3229712"/>
            <a:ext cx="2411016" cy="2322847"/>
            <a:chOff x="0" y="0"/>
            <a:chExt cx="635000" cy="611779"/>
          </a:xfrm>
        </p:grpSpPr>
        <p:sp>
          <p:nvSpPr>
            <p:cNvPr id="14" name="Freeform 14"/>
            <p:cNvSpPr/>
            <p:nvPr/>
          </p:nvSpPr>
          <p:spPr>
            <a:xfrm>
              <a:off x="0" y="7706"/>
              <a:ext cx="635000" cy="596367"/>
            </a:xfrm>
            <a:custGeom>
              <a:avLst/>
              <a:gdLst/>
              <a:ahLst/>
              <a:cxnLst/>
              <a:rect l="l" t="t" r="r" b="b"/>
              <a:pathLst>
                <a:path w="635000" h="596367">
                  <a:moveTo>
                    <a:pt x="142683" y="20265"/>
                  </a:moveTo>
                  <a:lnTo>
                    <a:pt x="174817" y="15123"/>
                  </a:lnTo>
                  <a:cubicBezTo>
                    <a:pt x="269338" y="0"/>
                    <a:pt x="365662" y="0"/>
                    <a:pt x="460183" y="15123"/>
                  </a:cubicBezTo>
                  <a:lnTo>
                    <a:pt x="492317" y="20265"/>
                  </a:lnTo>
                  <a:cubicBezTo>
                    <a:pt x="574524" y="33418"/>
                    <a:pt x="635000" y="104339"/>
                    <a:pt x="635000" y="187592"/>
                  </a:cubicBezTo>
                  <a:lnTo>
                    <a:pt x="635000" y="408775"/>
                  </a:lnTo>
                  <a:cubicBezTo>
                    <a:pt x="635000" y="492028"/>
                    <a:pt x="574524" y="562949"/>
                    <a:pt x="492317" y="576102"/>
                  </a:cubicBezTo>
                  <a:lnTo>
                    <a:pt x="460183" y="581243"/>
                  </a:lnTo>
                  <a:cubicBezTo>
                    <a:pt x="365662" y="596367"/>
                    <a:pt x="269338" y="596367"/>
                    <a:pt x="174817" y="581243"/>
                  </a:cubicBezTo>
                  <a:lnTo>
                    <a:pt x="142683" y="576102"/>
                  </a:lnTo>
                  <a:cubicBezTo>
                    <a:pt x="60476" y="562949"/>
                    <a:pt x="0" y="492028"/>
                    <a:pt x="0" y="408775"/>
                  </a:cubicBezTo>
                  <a:lnTo>
                    <a:pt x="0" y="187592"/>
                  </a:lnTo>
                  <a:cubicBezTo>
                    <a:pt x="0" y="104339"/>
                    <a:pt x="60476" y="33418"/>
                    <a:pt x="142683" y="20265"/>
                  </a:cubicBezTo>
                  <a:close/>
                </a:path>
              </a:pathLst>
            </a:custGeom>
            <a:solidFill>
              <a:srgbClr val="37C9EF"/>
            </a:solidFill>
          </p:spPr>
          <p:txBody>
            <a:bodyPr/>
            <a:lstStyle/>
            <a:p>
              <a:endParaRPr lang="tr-TR"/>
            </a:p>
          </p:txBody>
        </p:sp>
        <p:sp>
          <p:nvSpPr>
            <p:cNvPr id="15" name="TextBox 15"/>
            <p:cNvSpPr txBox="1"/>
            <p:nvPr/>
          </p:nvSpPr>
          <p:spPr>
            <a:xfrm>
              <a:off x="0" y="-50800"/>
              <a:ext cx="635000" cy="637179"/>
            </a:xfrm>
            <a:prstGeom prst="rect">
              <a:avLst/>
            </a:prstGeom>
          </p:spPr>
          <p:txBody>
            <a:bodyPr lIns="50800" tIns="50800" rIns="50800" bIns="50800" rtlCol="0" anchor="ctr"/>
            <a:lstStyle/>
            <a:p>
              <a:pPr algn="ctr">
                <a:lnSpc>
                  <a:spcPts val="5599"/>
                </a:lnSpc>
              </a:pPr>
              <a:r>
                <a:rPr lang="en-US" sz="3999" spc="119">
                  <a:solidFill>
                    <a:srgbClr val="FFFFFF"/>
                  </a:solidFill>
                  <a:latin typeface="Aileron"/>
                  <a:ea typeface="Aileron"/>
                  <a:cs typeface="Aileron"/>
                  <a:sym typeface="Aileron"/>
                </a:rPr>
                <a:t>3.ADIM</a:t>
              </a:r>
            </a:p>
          </p:txBody>
        </p:sp>
      </p:grpSp>
      <p:grpSp>
        <p:nvGrpSpPr>
          <p:cNvPr id="16" name="Group 16"/>
          <p:cNvGrpSpPr/>
          <p:nvPr/>
        </p:nvGrpSpPr>
        <p:grpSpPr>
          <a:xfrm>
            <a:off x="14279333" y="3229712"/>
            <a:ext cx="2411016" cy="2322847"/>
            <a:chOff x="0" y="0"/>
            <a:chExt cx="635000" cy="611779"/>
          </a:xfrm>
        </p:grpSpPr>
        <p:sp>
          <p:nvSpPr>
            <p:cNvPr id="17" name="Freeform 17"/>
            <p:cNvSpPr/>
            <p:nvPr/>
          </p:nvSpPr>
          <p:spPr>
            <a:xfrm>
              <a:off x="0" y="7706"/>
              <a:ext cx="635000" cy="596367"/>
            </a:xfrm>
            <a:custGeom>
              <a:avLst/>
              <a:gdLst/>
              <a:ahLst/>
              <a:cxnLst/>
              <a:rect l="l" t="t" r="r" b="b"/>
              <a:pathLst>
                <a:path w="635000" h="596367">
                  <a:moveTo>
                    <a:pt x="142683" y="20265"/>
                  </a:moveTo>
                  <a:lnTo>
                    <a:pt x="174817" y="15123"/>
                  </a:lnTo>
                  <a:cubicBezTo>
                    <a:pt x="269338" y="0"/>
                    <a:pt x="365662" y="0"/>
                    <a:pt x="460183" y="15123"/>
                  </a:cubicBezTo>
                  <a:lnTo>
                    <a:pt x="492317" y="20265"/>
                  </a:lnTo>
                  <a:cubicBezTo>
                    <a:pt x="574524" y="33418"/>
                    <a:pt x="635000" y="104339"/>
                    <a:pt x="635000" y="187592"/>
                  </a:cubicBezTo>
                  <a:lnTo>
                    <a:pt x="635000" y="408775"/>
                  </a:lnTo>
                  <a:cubicBezTo>
                    <a:pt x="635000" y="492028"/>
                    <a:pt x="574524" y="562949"/>
                    <a:pt x="492317" y="576102"/>
                  </a:cubicBezTo>
                  <a:lnTo>
                    <a:pt x="460183" y="581243"/>
                  </a:lnTo>
                  <a:cubicBezTo>
                    <a:pt x="365662" y="596367"/>
                    <a:pt x="269338" y="596367"/>
                    <a:pt x="174817" y="581243"/>
                  </a:cubicBezTo>
                  <a:lnTo>
                    <a:pt x="142683" y="576102"/>
                  </a:lnTo>
                  <a:cubicBezTo>
                    <a:pt x="60476" y="562949"/>
                    <a:pt x="0" y="492028"/>
                    <a:pt x="0" y="408775"/>
                  </a:cubicBezTo>
                  <a:lnTo>
                    <a:pt x="0" y="187592"/>
                  </a:lnTo>
                  <a:cubicBezTo>
                    <a:pt x="0" y="104339"/>
                    <a:pt x="60476" y="33418"/>
                    <a:pt x="142683" y="20265"/>
                  </a:cubicBezTo>
                  <a:close/>
                </a:path>
              </a:pathLst>
            </a:custGeom>
            <a:solidFill>
              <a:srgbClr val="13538A"/>
            </a:solidFill>
          </p:spPr>
          <p:txBody>
            <a:bodyPr/>
            <a:lstStyle/>
            <a:p>
              <a:endParaRPr lang="tr-TR"/>
            </a:p>
          </p:txBody>
        </p:sp>
        <p:sp>
          <p:nvSpPr>
            <p:cNvPr id="18" name="TextBox 18"/>
            <p:cNvSpPr txBox="1"/>
            <p:nvPr/>
          </p:nvSpPr>
          <p:spPr>
            <a:xfrm>
              <a:off x="0" y="-50800"/>
              <a:ext cx="635000" cy="637179"/>
            </a:xfrm>
            <a:prstGeom prst="rect">
              <a:avLst/>
            </a:prstGeom>
          </p:spPr>
          <p:txBody>
            <a:bodyPr lIns="50800" tIns="50800" rIns="50800" bIns="50800" rtlCol="0" anchor="ctr"/>
            <a:lstStyle/>
            <a:p>
              <a:pPr algn="ctr">
                <a:lnSpc>
                  <a:spcPts val="5599"/>
                </a:lnSpc>
              </a:pPr>
              <a:r>
                <a:rPr lang="en-US" sz="3999" spc="119">
                  <a:solidFill>
                    <a:srgbClr val="FFFFFF"/>
                  </a:solidFill>
                  <a:latin typeface="Aileron"/>
                  <a:ea typeface="Aileron"/>
                  <a:cs typeface="Aileron"/>
                  <a:sym typeface="Aileron"/>
                </a:rPr>
                <a:t>5.ADIM</a:t>
              </a:r>
            </a:p>
          </p:txBody>
        </p:sp>
      </p:grpSp>
      <p:grpSp>
        <p:nvGrpSpPr>
          <p:cNvPr id="19" name="Group 19"/>
          <p:cNvGrpSpPr/>
          <p:nvPr/>
        </p:nvGrpSpPr>
        <p:grpSpPr>
          <a:xfrm>
            <a:off x="4772730" y="4069369"/>
            <a:ext cx="2411016" cy="2322847"/>
            <a:chOff x="0" y="0"/>
            <a:chExt cx="635000" cy="611779"/>
          </a:xfrm>
        </p:grpSpPr>
        <p:sp>
          <p:nvSpPr>
            <p:cNvPr id="20" name="Freeform 20"/>
            <p:cNvSpPr/>
            <p:nvPr/>
          </p:nvSpPr>
          <p:spPr>
            <a:xfrm>
              <a:off x="0" y="7706"/>
              <a:ext cx="635000" cy="596367"/>
            </a:xfrm>
            <a:custGeom>
              <a:avLst/>
              <a:gdLst/>
              <a:ahLst/>
              <a:cxnLst/>
              <a:rect l="l" t="t" r="r" b="b"/>
              <a:pathLst>
                <a:path w="635000" h="596367">
                  <a:moveTo>
                    <a:pt x="142683" y="20265"/>
                  </a:moveTo>
                  <a:lnTo>
                    <a:pt x="174817" y="15123"/>
                  </a:lnTo>
                  <a:cubicBezTo>
                    <a:pt x="269338" y="0"/>
                    <a:pt x="365662" y="0"/>
                    <a:pt x="460183" y="15123"/>
                  </a:cubicBezTo>
                  <a:lnTo>
                    <a:pt x="492317" y="20265"/>
                  </a:lnTo>
                  <a:cubicBezTo>
                    <a:pt x="574524" y="33418"/>
                    <a:pt x="635000" y="104339"/>
                    <a:pt x="635000" y="187592"/>
                  </a:cubicBezTo>
                  <a:lnTo>
                    <a:pt x="635000" y="408775"/>
                  </a:lnTo>
                  <a:cubicBezTo>
                    <a:pt x="635000" y="492028"/>
                    <a:pt x="574524" y="562949"/>
                    <a:pt x="492317" y="576102"/>
                  </a:cubicBezTo>
                  <a:lnTo>
                    <a:pt x="460183" y="581243"/>
                  </a:lnTo>
                  <a:cubicBezTo>
                    <a:pt x="365662" y="596367"/>
                    <a:pt x="269338" y="596367"/>
                    <a:pt x="174817" y="581243"/>
                  </a:cubicBezTo>
                  <a:lnTo>
                    <a:pt x="142683" y="576102"/>
                  </a:lnTo>
                  <a:cubicBezTo>
                    <a:pt x="60476" y="562949"/>
                    <a:pt x="0" y="492028"/>
                    <a:pt x="0" y="408775"/>
                  </a:cubicBezTo>
                  <a:lnTo>
                    <a:pt x="0" y="187592"/>
                  </a:lnTo>
                  <a:cubicBezTo>
                    <a:pt x="0" y="104339"/>
                    <a:pt x="60476" y="33418"/>
                    <a:pt x="142683" y="20265"/>
                  </a:cubicBezTo>
                  <a:close/>
                </a:path>
              </a:pathLst>
            </a:custGeom>
            <a:solidFill>
              <a:srgbClr val="18B6B4"/>
            </a:solidFill>
          </p:spPr>
          <p:txBody>
            <a:bodyPr/>
            <a:lstStyle/>
            <a:p>
              <a:endParaRPr lang="tr-TR"/>
            </a:p>
          </p:txBody>
        </p:sp>
        <p:sp>
          <p:nvSpPr>
            <p:cNvPr id="21" name="TextBox 21"/>
            <p:cNvSpPr txBox="1"/>
            <p:nvPr/>
          </p:nvSpPr>
          <p:spPr>
            <a:xfrm>
              <a:off x="0" y="-50800"/>
              <a:ext cx="635000" cy="637179"/>
            </a:xfrm>
            <a:prstGeom prst="rect">
              <a:avLst/>
            </a:prstGeom>
          </p:spPr>
          <p:txBody>
            <a:bodyPr lIns="50800" tIns="50800" rIns="50800" bIns="50800" rtlCol="0" anchor="ctr"/>
            <a:lstStyle/>
            <a:p>
              <a:pPr algn="ctr">
                <a:lnSpc>
                  <a:spcPts val="5599"/>
                </a:lnSpc>
              </a:pPr>
              <a:r>
                <a:rPr lang="en-US" sz="3999" spc="119">
                  <a:solidFill>
                    <a:srgbClr val="FFFFFF"/>
                  </a:solidFill>
                  <a:latin typeface="Aileron"/>
                  <a:ea typeface="Aileron"/>
                  <a:cs typeface="Aileron"/>
                  <a:sym typeface="Aileron"/>
                </a:rPr>
                <a:t>2.ADIM</a:t>
              </a:r>
            </a:p>
          </p:txBody>
        </p:sp>
      </p:grpSp>
      <p:grpSp>
        <p:nvGrpSpPr>
          <p:cNvPr id="22" name="Group 22"/>
          <p:cNvGrpSpPr/>
          <p:nvPr/>
        </p:nvGrpSpPr>
        <p:grpSpPr>
          <a:xfrm>
            <a:off x="11118275" y="4069369"/>
            <a:ext cx="2411016" cy="2322847"/>
            <a:chOff x="0" y="0"/>
            <a:chExt cx="635000" cy="611779"/>
          </a:xfrm>
        </p:grpSpPr>
        <p:sp>
          <p:nvSpPr>
            <p:cNvPr id="23" name="Freeform 23"/>
            <p:cNvSpPr/>
            <p:nvPr/>
          </p:nvSpPr>
          <p:spPr>
            <a:xfrm>
              <a:off x="0" y="7706"/>
              <a:ext cx="635000" cy="596367"/>
            </a:xfrm>
            <a:custGeom>
              <a:avLst/>
              <a:gdLst/>
              <a:ahLst/>
              <a:cxnLst/>
              <a:rect l="l" t="t" r="r" b="b"/>
              <a:pathLst>
                <a:path w="635000" h="596367">
                  <a:moveTo>
                    <a:pt x="142683" y="20265"/>
                  </a:moveTo>
                  <a:lnTo>
                    <a:pt x="174817" y="15123"/>
                  </a:lnTo>
                  <a:cubicBezTo>
                    <a:pt x="269338" y="0"/>
                    <a:pt x="365662" y="0"/>
                    <a:pt x="460183" y="15123"/>
                  </a:cubicBezTo>
                  <a:lnTo>
                    <a:pt x="492317" y="20265"/>
                  </a:lnTo>
                  <a:cubicBezTo>
                    <a:pt x="574524" y="33418"/>
                    <a:pt x="635000" y="104339"/>
                    <a:pt x="635000" y="187592"/>
                  </a:cubicBezTo>
                  <a:lnTo>
                    <a:pt x="635000" y="408775"/>
                  </a:lnTo>
                  <a:cubicBezTo>
                    <a:pt x="635000" y="492028"/>
                    <a:pt x="574524" y="562949"/>
                    <a:pt x="492317" y="576102"/>
                  </a:cubicBezTo>
                  <a:lnTo>
                    <a:pt x="460183" y="581243"/>
                  </a:lnTo>
                  <a:cubicBezTo>
                    <a:pt x="365662" y="596367"/>
                    <a:pt x="269338" y="596367"/>
                    <a:pt x="174817" y="581243"/>
                  </a:cubicBezTo>
                  <a:lnTo>
                    <a:pt x="142683" y="576102"/>
                  </a:lnTo>
                  <a:cubicBezTo>
                    <a:pt x="60476" y="562949"/>
                    <a:pt x="0" y="492028"/>
                    <a:pt x="0" y="408775"/>
                  </a:cubicBezTo>
                  <a:lnTo>
                    <a:pt x="0" y="187592"/>
                  </a:lnTo>
                  <a:cubicBezTo>
                    <a:pt x="0" y="104339"/>
                    <a:pt x="60476" y="33418"/>
                    <a:pt x="142683" y="20265"/>
                  </a:cubicBezTo>
                  <a:close/>
                </a:path>
              </a:pathLst>
            </a:custGeom>
            <a:solidFill>
              <a:srgbClr val="2C92D5"/>
            </a:solidFill>
          </p:spPr>
          <p:txBody>
            <a:bodyPr/>
            <a:lstStyle/>
            <a:p>
              <a:endParaRPr lang="tr-TR"/>
            </a:p>
          </p:txBody>
        </p:sp>
        <p:sp>
          <p:nvSpPr>
            <p:cNvPr id="24" name="TextBox 24"/>
            <p:cNvSpPr txBox="1"/>
            <p:nvPr/>
          </p:nvSpPr>
          <p:spPr>
            <a:xfrm>
              <a:off x="0" y="-50800"/>
              <a:ext cx="635000" cy="637179"/>
            </a:xfrm>
            <a:prstGeom prst="rect">
              <a:avLst/>
            </a:prstGeom>
          </p:spPr>
          <p:txBody>
            <a:bodyPr lIns="50800" tIns="50800" rIns="50800" bIns="50800" rtlCol="0" anchor="ctr"/>
            <a:lstStyle/>
            <a:p>
              <a:pPr algn="ctr">
                <a:lnSpc>
                  <a:spcPts val="5599"/>
                </a:lnSpc>
              </a:pPr>
              <a:r>
                <a:rPr lang="en-US" sz="3999" spc="119">
                  <a:solidFill>
                    <a:srgbClr val="FFFFFF"/>
                  </a:solidFill>
                  <a:latin typeface="Aileron"/>
                  <a:ea typeface="Aileron"/>
                  <a:cs typeface="Aileron"/>
                  <a:sym typeface="Aileron"/>
                </a:rPr>
                <a:t>4.ADIM</a:t>
              </a:r>
            </a:p>
          </p:txBody>
        </p:sp>
      </p:grpSp>
      <p:sp>
        <p:nvSpPr>
          <p:cNvPr id="25" name="TextBox 25"/>
          <p:cNvSpPr txBox="1"/>
          <p:nvPr/>
        </p:nvSpPr>
        <p:spPr>
          <a:xfrm>
            <a:off x="1348668" y="5843554"/>
            <a:ext cx="2459485" cy="905510"/>
          </a:xfrm>
          <a:prstGeom prst="rect">
            <a:avLst/>
          </a:prstGeom>
        </p:spPr>
        <p:txBody>
          <a:bodyPr lIns="0" tIns="0" rIns="0" bIns="0" rtlCol="0" anchor="t">
            <a:spAutoFit/>
          </a:bodyPr>
          <a:lstStyle/>
          <a:p>
            <a:pPr marL="0" lvl="0" indent="0" algn="ctr">
              <a:lnSpc>
                <a:spcPts val="3640"/>
              </a:lnSpc>
            </a:pPr>
            <a:r>
              <a:rPr lang="en-US" sz="2600" spc="78">
                <a:solidFill>
                  <a:srgbClr val="191919"/>
                </a:solidFill>
                <a:latin typeface="Aileron Bold"/>
                <a:ea typeface="Aileron Bold"/>
                <a:cs typeface="Aileron Bold"/>
                <a:sym typeface="Aileron Bold"/>
              </a:rPr>
              <a:t>VERI ÇEKME İŞLEMİ</a:t>
            </a:r>
          </a:p>
        </p:txBody>
      </p:sp>
      <p:sp>
        <p:nvSpPr>
          <p:cNvPr id="26" name="TextBox 26"/>
          <p:cNvSpPr txBox="1"/>
          <p:nvPr/>
        </p:nvSpPr>
        <p:spPr>
          <a:xfrm>
            <a:off x="7550636" y="5724158"/>
            <a:ext cx="3186728" cy="2277110"/>
          </a:xfrm>
          <a:prstGeom prst="rect">
            <a:avLst/>
          </a:prstGeom>
        </p:spPr>
        <p:txBody>
          <a:bodyPr lIns="0" tIns="0" rIns="0" bIns="0" rtlCol="0" anchor="t">
            <a:spAutoFit/>
          </a:bodyPr>
          <a:lstStyle/>
          <a:p>
            <a:pPr algn="ctr">
              <a:lnSpc>
                <a:spcPts val="3640"/>
              </a:lnSpc>
            </a:pPr>
            <a:r>
              <a:rPr lang="en-US" sz="2600" spc="78">
                <a:solidFill>
                  <a:srgbClr val="191919"/>
                </a:solidFill>
                <a:latin typeface="Aileron Bold"/>
                <a:ea typeface="Aileron Bold"/>
                <a:cs typeface="Aileron Bold"/>
                <a:sym typeface="Aileron Bold"/>
              </a:rPr>
              <a:t>MAKİNE ÖĞRENMESİ ALGORİTMALARIN EĞİTİLMESİ </a:t>
            </a:r>
          </a:p>
          <a:p>
            <a:pPr marL="0" lvl="0" indent="0" algn="ctr">
              <a:lnSpc>
                <a:spcPts val="3640"/>
              </a:lnSpc>
            </a:pPr>
            <a:endParaRPr lang="en-US" sz="2600" spc="78">
              <a:solidFill>
                <a:srgbClr val="191919"/>
              </a:solidFill>
              <a:latin typeface="Aileron Bold"/>
              <a:ea typeface="Aileron Bold"/>
              <a:cs typeface="Aileron Bold"/>
              <a:sym typeface="Aileron Bold"/>
            </a:endParaRPr>
          </a:p>
        </p:txBody>
      </p:sp>
      <p:sp>
        <p:nvSpPr>
          <p:cNvPr id="27" name="TextBox 27"/>
          <p:cNvSpPr txBox="1"/>
          <p:nvPr/>
        </p:nvSpPr>
        <p:spPr>
          <a:xfrm>
            <a:off x="14485978" y="5843554"/>
            <a:ext cx="3418416" cy="1819910"/>
          </a:xfrm>
          <a:prstGeom prst="rect">
            <a:avLst/>
          </a:prstGeom>
        </p:spPr>
        <p:txBody>
          <a:bodyPr lIns="0" tIns="0" rIns="0" bIns="0" rtlCol="0" anchor="t">
            <a:spAutoFit/>
          </a:bodyPr>
          <a:lstStyle/>
          <a:p>
            <a:pPr algn="ctr">
              <a:lnSpc>
                <a:spcPts val="3640"/>
              </a:lnSpc>
            </a:pPr>
            <a:r>
              <a:rPr lang="en-US" sz="2600" spc="78">
                <a:solidFill>
                  <a:srgbClr val="191919"/>
                </a:solidFill>
                <a:latin typeface="Aileron Bold"/>
                <a:ea typeface="Aileron Bold"/>
                <a:cs typeface="Aileron Bold"/>
                <a:sym typeface="Aileron Bold"/>
              </a:rPr>
              <a:t>DEĞERLENDİRME VE SONUÇLARIN KARŞILAŞTIRILMASI</a:t>
            </a:r>
          </a:p>
          <a:p>
            <a:pPr marL="0" lvl="0" indent="0" algn="ctr">
              <a:lnSpc>
                <a:spcPts val="3640"/>
              </a:lnSpc>
            </a:pPr>
            <a:endParaRPr lang="en-US" sz="2600" spc="78">
              <a:solidFill>
                <a:srgbClr val="191919"/>
              </a:solidFill>
              <a:latin typeface="Aileron Bold"/>
              <a:ea typeface="Aileron Bold"/>
              <a:cs typeface="Aileron Bold"/>
              <a:sym typeface="Aileron Bold"/>
            </a:endParaRPr>
          </a:p>
        </p:txBody>
      </p:sp>
      <p:sp>
        <p:nvSpPr>
          <p:cNvPr id="28" name="TextBox 28"/>
          <p:cNvSpPr txBox="1"/>
          <p:nvPr/>
        </p:nvSpPr>
        <p:spPr>
          <a:xfrm>
            <a:off x="4973245" y="2338534"/>
            <a:ext cx="2009987" cy="1362710"/>
          </a:xfrm>
          <a:prstGeom prst="rect">
            <a:avLst/>
          </a:prstGeom>
        </p:spPr>
        <p:txBody>
          <a:bodyPr lIns="0" tIns="0" rIns="0" bIns="0" rtlCol="0" anchor="t">
            <a:spAutoFit/>
          </a:bodyPr>
          <a:lstStyle/>
          <a:p>
            <a:pPr algn="ctr">
              <a:lnSpc>
                <a:spcPts val="3640"/>
              </a:lnSpc>
            </a:pPr>
            <a:r>
              <a:rPr lang="en-US" sz="2600" spc="78">
                <a:solidFill>
                  <a:srgbClr val="191919"/>
                </a:solidFill>
                <a:latin typeface="Aileron Bold"/>
                <a:ea typeface="Aileron Bold"/>
                <a:cs typeface="Aileron Bold"/>
                <a:sym typeface="Aileron Bold"/>
              </a:rPr>
              <a:t>VERİ ÖN İŞLEME</a:t>
            </a:r>
          </a:p>
          <a:p>
            <a:pPr marL="0" lvl="0" indent="0" algn="ctr">
              <a:lnSpc>
                <a:spcPts val="3640"/>
              </a:lnSpc>
            </a:pPr>
            <a:endParaRPr lang="en-US" sz="2600" spc="78">
              <a:solidFill>
                <a:srgbClr val="191919"/>
              </a:solidFill>
              <a:latin typeface="Aileron Bold"/>
              <a:ea typeface="Aileron Bold"/>
              <a:cs typeface="Aileron Bold"/>
              <a:sym typeface="Aileron Bold"/>
            </a:endParaRPr>
          </a:p>
        </p:txBody>
      </p:sp>
      <p:sp>
        <p:nvSpPr>
          <p:cNvPr id="29" name="TextBox 29"/>
          <p:cNvSpPr txBox="1"/>
          <p:nvPr/>
        </p:nvSpPr>
        <p:spPr>
          <a:xfrm>
            <a:off x="10388437" y="1534548"/>
            <a:ext cx="3903213" cy="2277110"/>
          </a:xfrm>
          <a:prstGeom prst="rect">
            <a:avLst/>
          </a:prstGeom>
        </p:spPr>
        <p:txBody>
          <a:bodyPr lIns="0" tIns="0" rIns="0" bIns="0" rtlCol="0" anchor="t">
            <a:spAutoFit/>
          </a:bodyPr>
          <a:lstStyle/>
          <a:p>
            <a:pPr algn="ctr">
              <a:lnSpc>
                <a:spcPts val="3640"/>
              </a:lnSpc>
            </a:pPr>
            <a:r>
              <a:rPr lang="en-US" sz="2600" spc="78">
                <a:solidFill>
                  <a:srgbClr val="191919"/>
                </a:solidFill>
                <a:latin typeface="Aileron Bold"/>
                <a:ea typeface="Aileron Bold"/>
                <a:cs typeface="Aileron Bold"/>
                <a:sym typeface="Aileron Bold"/>
              </a:rPr>
              <a:t>YAPAY SİNİR AĞLARININ VE BÜYÜK VERİ MODELLERİNİN EĞİTİLMESİ</a:t>
            </a:r>
          </a:p>
          <a:p>
            <a:pPr marL="0" lvl="0" indent="0" algn="ctr">
              <a:lnSpc>
                <a:spcPts val="3640"/>
              </a:lnSpc>
            </a:pPr>
            <a:endParaRPr lang="en-US" sz="2600" spc="78">
              <a:solidFill>
                <a:srgbClr val="191919"/>
              </a:solidFill>
              <a:latin typeface="Aileron Bold"/>
              <a:ea typeface="Aileron Bold"/>
              <a:cs typeface="Aileron Bold"/>
              <a:sym typeface="Aileron Bold"/>
            </a:endParaRPr>
          </a:p>
        </p:txBody>
      </p:sp>
    </p:spTree>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2"/>
              <a:stretch>
                <a:fillRect/>
              </a:stretch>
            </a:blipFill>
          </p:spPr>
          <p:txBody>
            <a:bodyPr/>
            <a:lstStyle/>
            <a:p>
              <a:endParaRPr lang="tr-TR"/>
            </a:p>
          </p:txBody>
        </p:sp>
      </p:grpSp>
      <p:pic>
        <p:nvPicPr>
          <p:cNvPr id="4" name="Picture 4"/>
          <p:cNvPicPr>
            <a:picLocks noChangeAspect="1"/>
          </p:cNvPicPr>
          <p:nvPr/>
        </p:nvPicPr>
        <p:blipFill>
          <a:blip r:embed="rId3"/>
          <a:stretch>
            <a:fillRect/>
          </a:stretch>
        </p:blipFill>
        <p:spPr>
          <a:xfrm>
            <a:off x="-383593" y="580425"/>
            <a:ext cx="9776911" cy="7433903"/>
          </a:xfrm>
          <a:prstGeom prst="rect">
            <a:avLst/>
          </a:prstGeom>
        </p:spPr>
      </p:pic>
      <p:sp>
        <p:nvSpPr>
          <p:cNvPr id="5" name="Freeform 5"/>
          <p:cNvSpPr/>
          <p:nvPr/>
        </p:nvSpPr>
        <p:spPr>
          <a:xfrm>
            <a:off x="9950277" y="1159180"/>
            <a:ext cx="7099949" cy="6490537"/>
          </a:xfrm>
          <a:custGeom>
            <a:avLst/>
            <a:gdLst/>
            <a:ahLst/>
            <a:cxnLst/>
            <a:rect l="l" t="t" r="r" b="b"/>
            <a:pathLst>
              <a:path w="7099949" h="6490537">
                <a:moveTo>
                  <a:pt x="0" y="0"/>
                </a:moveTo>
                <a:lnTo>
                  <a:pt x="7099950" y="0"/>
                </a:lnTo>
                <a:lnTo>
                  <a:pt x="7099950" y="6490537"/>
                </a:lnTo>
                <a:lnTo>
                  <a:pt x="0" y="649053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tr-TR"/>
          </a:p>
        </p:txBody>
      </p:sp>
      <p:sp>
        <p:nvSpPr>
          <p:cNvPr id="6" name="TextBox 6"/>
          <p:cNvSpPr txBox="1"/>
          <p:nvPr/>
        </p:nvSpPr>
        <p:spPr>
          <a:xfrm>
            <a:off x="8100678" y="612470"/>
            <a:ext cx="2744316" cy="689585"/>
          </a:xfrm>
          <a:prstGeom prst="rect">
            <a:avLst/>
          </a:prstGeom>
        </p:spPr>
        <p:txBody>
          <a:bodyPr lIns="0" tIns="0" rIns="0" bIns="0" rtlCol="0" anchor="t">
            <a:spAutoFit/>
          </a:bodyPr>
          <a:lstStyle/>
          <a:p>
            <a:pPr algn="ctr">
              <a:lnSpc>
                <a:spcPts val="5038"/>
              </a:lnSpc>
            </a:pPr>
            <a:r>
              <a:rPr lang="en-US" sz="3598">
                <a:solidFill>
                  <a:srgbClr val="004AAD"/>
                </a:solidFill>
                <a:latin typeface="Arial Bold"/>
                <a:ea typeface="Arial Bold"/>
                <a:cs typeface="Arial Bold"/>
                <a:sym typeface="Arial Bold"/>
              </a:rPr>
              <a:t>VERİ SETİ</a:t>
            </a:r>
          </a:p>
        </p:txBody>
      </p:sp>
      <p:sp>
        <p:nvSpPr>
          <p:cNvPr id="7" name="TextBox 7"/>
          <p:cNvSpPr txBox="1"/>
          <p:nvPr/>
        </p:nvSpPr>
        <p:spPr>
          <a:xfrm>
            <a:off x="10307085" y="3939582"/>
            <a:ext cx="2361678" cy="994410"/>
          </a:xfrm>
          <a:prstGeom prst="rect">
            <a:avLst/>
          </a:prstGeom>
        </p:spPr>
        <p:txBody>
          <a:bodyPr lIns="0" tIns="0" rIns="0" bIns="0" rtlCol="0" anchor="t">
            <a:spAutoFit/>
          </a:bodyPr>
          <a:lstStyle/>
          <a:p>
            <a:pPr algn="ctr">
              <a:lnSpc>
                <a:spcPts val="3783"/>
              </a:lnSpc>
            </a:pPr>
            <a:r>
              <a:rPr lang="en-US" sz="2702">
                <a:solidFill>
                  <a:srgbClr val="004AAD"/>
                </a:solidFill>
                <a:latin typeface="Arial Bold"/>
                <a:ea typeface="Arial Bold"/>
                <a:cs typeface="Arial Bold"/>
                <a:sym typeface="Arial Bold"/>
              </a:rPr>
              <a:t>Sınıflandırılan Duygular</a:t>
            </a:r>
          </a:p>
        </p:txBody>
      </p:sp>
      <p:sp>
        <p:nvSpPr>
          <p:cNvPr id="8" name="TextBox 8"/>
          <p:cNvSpPr txBox="1"/>
          <p:nvPr/>
        </p:nvSpPr>
        <p:spPr>
          <a:xfrm>
            <a:off x="14810074" y="1261818"/>
            <a:ext cx="2047770" cy="653570"/>
          </a:xfrm>
          <a:prstGeom prst="rect">
            <a:avLst/>
          </a:prstGeom>
        </p:spPr>
        <p:txBody>
          <a:bodyPr lIns="0" tIns="0" rIns="0" bIns="0" rtlCol="0" anchor="t">
            <a:spAutoFit/>
          </a:bodyPr>
          <a:lstStyle/>
          <a:p>
            <a:pPr algn="ctr">
              <a:lnSpc>
                <a:spcPts val="4794"/>
              </a:lnSpc>
            </a:pPr>
            <a:r>
              <a:rPr lang="en-US" sz="3424">
                <a:solidFill>
                  <a:srgbClr val="063A52"/>
                </a:solidFill>
                <a:latin typeface="Arial Bold"/>
                <a:ea typeface="Arial Bold"/>
                <a:cs typeface="Arial Bold"/>
                <a:sym typeface="Arial Bold"/>
              </a:rPr>
              <a:t>Öfke</a:t>
            </a:r>
          </a:p>
        </p:txBody>
      </p:sp>
      <p:sp>
        <p:nvSpPr>
          <p:cNvPr id="9" name="TextBox 9"/>
          <p:cNvSpPr txBox="1"/>
          <p:nvPr/>
        </p:nvSpPr>
        <p:spPr>
          <a:xfrm>
            <a:off x="14810074" y="2382112"/>
            <a:ext cx="2047770" cy="653570"/>
          </a:xfrm>
          <a:prstGeom prst="rect">
            <a:avLst/>
          </a:prstGeom>
        </p:spPr>
        <p:txBody>
          <a:bodyPr lIns="0" tIns="0" rIns="0" bIns="0" rtlCol="0" anchor="t">
            <a:spAutoFit/>
          </a:bodyPr>
          <a:lstStyle/>
          <a:p>
            <a:pPr algn="ctr">
              <a:lnSpc>
                <a:spcPts val="4794"/>
              </a:lnSpc>
            </a:pPr>
            <a:r>
              <a:rPr lang="en-US" sz="3424">
                <a:solidFill>
                  <a:srgbClr val="063A52"/>
                </a:solidFill>
                <a:latin typeface="Arial Bold"/>
                <a:ea typeface="Arial Bold"/>
                <a:cs typeface="Arial Bold"/>
                <a:sym typeface="Arial Bold"/>
              </a:rPr>
              <a:t>Üzüntü</a:t>
            </a:r>
          </a:p>
        </p:txBody>
      </p:sp>
      <p:sp>
        <p:nvSpPr>
          <p:cNvPr id="10" name="TextBox 10"/>
          <p:cNvSpPr txBox="1"/>
          <p:nvPr/>
        </p:nvSpPr>
        <p:spPr>
          <a:xfrm>
            <a:off x="14810074" y="3502407"/>
            <a:ext cx="2047770" cy="653570"/>
          </a:xfrm>
          <a:prstGeom prst="rect">
            <a:avLst/>
          </a:prstGeom>
        </p:spPr>
        <p:txBody>
          <a:bodyPr lIns="0" tIns="0" rIns="0" bIns="0" rtlCol="0" anchor="t">
            <a:spAutoFit/>
          </a:bodyPr>
          <a:lstStyle/>
          <a:p>
            <a:pPr algn="ctr">
              <a:lnSpc>
                <a:spcPts val="4794"/>
              </a:lnSpc>
            </a:pPr>
            <a:r>
              <a:rPr lang="en-US" sz="3424">
                <a:solidFill>
                  <a:srgbClr val="063A52"/>
                </a:solidFill>
                <a:latin typeface="Arial Bold"/>
                <a:ea typeface="Arial Bold"/>
                <a:cs typeface="Arial Bold"/>
                <a:sym typeface="Arial Bold"/>
              </a:rPr>
              <a:t>Korku</a:t>
            </a:r>
          </a:p>
        </p:txBody>
      </p:sp>
      <p:sp>
        <p:nvSpPr>
          <p:cNvPr id="11" name="TextBox 11"/>
          <p:cNvSpPr txBox="1"/>
          <p:nvPr/>
        </p:nvSpPr>
        <p:spPr>
          <a:xfrm>
            <a:off x="14810074" y="4622702"/>
            <a:ext cx="2047770" cy="653570"/>
          </a:xfrm>
          <a:prstGeom prst="rect">
            <a:avLst/>
          </a:prstGeom>
        </p:spPr>
        <p:txBody>
          <a:bodyPr lIns="0" tIns="0" rIns="0" bIns="0" rtlCol="0" anchor="t">
            <a:spAutoFit/>
          </a:bodyPr>
          <a:lstStyle/>
          <a:p>
            <a:pPr algn="ctr">
              <a:lnSpc>
                <a:spcPts val="4794"/>
              </a:lnSpc>
            </a:pPr>
            <a:r>
              <a:rPr lang="en-US" sz="3424">
                <a:solidFill>
                  <a:srgbClr val="063A52"/>
                </a:solidFill>
                <a:latin typeface="Arial Bold"/>
                <a:ea typeface="Arial Bold"/>
                <a:cs typeface="Arial Bold"/>
                <a:sym typeface="Arial Bold"/>
              </a:rPr>
              <a:t>Mutluluk</a:t>
            </a:r>
          </a:p>
        </p:txBody>
      </p:sp>
      <p:sp>
        <p:nvSpPr>
          <p:cNvPr id="12" name="TextBox 12"/>
          <p:cNvSpPr txBox="1"/>
          <p:nvPr/>
        </p:nvSpPr>
        <p:spPr>
          <a:xfrm>
            <a:off x="14810074" y="5742996"/>
            <a:ext cx="2047770" cy="653570"/>
          </a:xfrm>
          <a:prstGeom prst="rect">
            <a:avLst/>
          </a:prstGeom>
        </p:spPr>
        <p:txBody>
          <a:bodyPr lIns="0" tIns="0" rIns="0" bIns="0" rtlCol="0" anchor="t">
            <a:spAutoFit/>
          </a:bodyPr>
          <a:lstStyle/>
          <a:p>
            <a:pPr algn="ctr">
              <a:lnSpc>
                <a:spcPts val="4794"/>
              </a:lnSpc>
            </a:pPr>
            <a:r>
              <a:rPr lang="en-US" sz="3424">
                <a:solidFill>
                  <a:srgbClr val="063A52"/>
                </a:solidFill>
                <a:latin typeface="Arial Bold"/>
                <a:ea typeface="Arial Bold"/>
                <a:cs typeface="Arial Bold"/>
                <a:sym typeface="Arial Bold"/>
              </a:rPr>
              <a:t>Şaşkınlık</a:t>
            </a:r>
          </a:p>
        </p:txBody>
      </p:sp>
      <p:sp>
        <p:nvSpPr>
          <p:cNvPr id="13" name="TextBox 13"/>
          <p:cNvSpPr txBox="1"/>
          <p:nvPr/>
        </p:nvSpPr>
        <p:spPr>
          <a:xfrm>
            <a:off x="14758503" y="6891866"/>
            <a:ext cx="2291723" cy="500137"/>
          </a:xfrm>
          <a:prstGeom prst="rect">
            <a:avLst/>
          </a:prstGeom>
        </p:spPr>
        <p:txBody>
          <a:bodyPr wrap="square" lIns="0" tIns="0" rIns="0" bIns="0" rtlCol="0" anchor="t">
            <a:spAutoFit/>
          </a:bodyPr>
          <a:lstStyle/>
          <a:p>
            <a:pPr algn="ctr">
              <a:lnSpc>
                <a:spcPts val="3892"/>
              </a:lnSpc>
            </a:pPr>
            <a:r>
              <a:rPr lang="en-US" sz="2779" dirty="0" err="1">
                <a:solidFill>
                  <a:srgbClr val="063A52"/>
                </a:solidFill>
                <a:latin typeface="Arial Bold"/>
                <a:ea typeface="Arial Bold"/>
                <a:cs typeface="Arial Bold"/>
                <a:sym typeface="Arial Bold"/>
              </a:rPr>
              <a:t>Küçümseme</a:t>
            </a:r>
            <a:endParaRPr lang="en-US" sz="2779" dirty="0">
              <a:solidFill>
                <a:srgbClr val="063A52"/>
              </a:solidFill>
              <a:latin typeface="Arial Bold"/>
              <a:ea typeface="Arial Bold"/>
              <a:cs typeface="Arial Bold"/>
              <a:sym typeface="Arial Bold"/>
            </a:endParaRPr>
          </a:p>
        </p:txBody>
      </p:sp>
      <p:sp>
        <p:nvSpPr>
          <p:cNvPr id="14" name="TextBox 14"/>
          <p:cNvSpPr txBox="1"/>
          <p:nvPr/>
        </p:nvSpPr>
        <p:spPr>
          <a:xfrm>
            <a:off x="1686371" y="7930515"/>
            <a:ext cx="15572929" cy="1327785"/>
          </a:xfrm>
          <a:prstGeom prst="rect">
            <a:avLst/>
          </a:prstGeom>
        </p:spPr>
        <p:txBody>
          <a:bodyPr lIns="0" tIns="0" rIns="0" bIns="0" rtlCol="0" anchor="t">
            <a:spAutoFit/>
          </a:bodyPr>
          <a:lstStyle/>
          <a:p>
            <a:pPr algn="ctr">
              <a:lnSpc>
                <a:spcPts val="5038"/>
              </a:lnSpc>
            </a:pPr>
            <a:r>
              <a:rPr lang="en-US" sz="3599">
                <a:solidFill>
                  <a:srgbClr val="004AAD"/>
                </a:solidFill>
                <a:latin typeface="Arial"/>
                <a:ea typeface="Arial"/>
                <a:cs typeface="Arial"/>
                <a:sym typeface="Arial"/>
              </a:rPr>
              <a:t>Veri Setimizde her duygudan 3000 veri, toplamda 18.000 veri bulunmaktadır</a:t>
            </a:r>
          </a:p>
          <a:p>
            <a:pPr algn="ctr">
              <a:lnSpc>
                <a:spcPts val="5038"/>
              </a:lnSpc>
            </a:pPr>
            <a:endParaRPr lang="en-US" sz="3599">
              <a:solidFill>
                <a:srgbClr val="004AAD"/>
              </a:solidFill>
              <a:latin typeface="Arial"/>
              <a:ea typeface="Arial"/>
              <a:cs typeface="Arial"/>
              <a:sym typeface="Arial"/>
            </a:endParaRPr>
          </a:p>
        </p:txBody>
      </p:sp>
    </p:spTree>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2"/>
              <a:stretch>
                <a:fillRect/>
              </a:stretch>
            </a:blipFill>
          </p:spPr>
          <p:txBody>
            <a:bodyPr/>
            <a:lstStyle/>
            <a:p>
              <a:endParaRPr lang="tr-TR"/>
            </a:p>
          </p:txBody>
        </p:sp>
      </p:grpSp>
      <p:sp>
        <p:nvSpPr>
          <p:cNvPr id="4" name="TextBox 4"/>
          <p:cNvSpPr txBox="1"/>
          <p:nvPr/>
        </p:nvSpPr>
        <p:spPr>
          <a:xfrm>
            <a:off x="6159252" y="742950"/>
            <a:ext cx="5969496" cy="689585"/>
          </a:xfrm>
          <a:prstGeom prst="rect">
            <a:avLst/>
          </a:prstGeom>
        </p:spPr>
        <p:txBody>
          <a:bodyPr lIns="0" tIns="0" rIns="0" bIns="0" rtlCol="0" anchor="t">
            <a:spAutoFit/>
          </a:bodyPr>
          <a:lstStyle/>
          <a:p>
            <a:pPr algn="ctr">
              <a:lnSpc>
                <a:spcPts val="5038"/>
              </a:lnSpc>
            </a:pPr>
            <a:r>
              <a:rPr lang="en-US" sz="3598">
                <a:solidFill>
                  <a:srgbClr val="004AAD"/>
                </a:solidFill>
                <a:latin typeface="Arial Bold"/>
                <a:ea typeface="Arial Bold"/>
                <a:cs typeface="Arial Bold"/>
                <a:sym typeface="Arial Bold"/>
              </a:rPr>
              <a:t>YÖNTEM VE TEKNİKLER</a:t>
            </a:r>
          </a:p>
        </p:txBody>
      </p:sp>
      <p:sp>
        <p:nvSpPr>
          <p:cNvPr id="5" name="AutoShape 5"/>
          <p:cNvSpPr/>
          <p:nvPr/>
        </p:nvSpPr>
        <p:spPr>
          <a:xfrm>
            <a:off x="1970763" y="2204339"/>
            <a:ext cx="7173237" cy="2974684"/>
          </a:xfrm>
          <a:prstGeom prst="rect">
            <a:avLst/>
          </a:prstGeom>
          <a:solidFill>
            <a:srgbClr val="FFFFFF">
              <a:alpha val="60000"/>
            </a:srgbClr>
          </a:solidFill>
        </p:spPr>
        <p:txBody>
          <a:bodyPr/>
          <a:lstStyle/>
          <a:p>
            <a:endParaRPr lang="tr-TR"/>
          </a:p>
        </p:txBody>
      </p:sp>
      <p:sp>
        <p:nvSpPr>
          <p:cNvPr id="6" name="AutoShape 6"/>
          <p:cNvSpPr/>
          <p:nvPr/>
        </p:nvSpPr>
        <p:spPr>
          <a:xfrm>
            <a:off x="9279986" y="2204339"/>
            <a:ext cx="7173237" cy="2974684"/>
          </a:xfrm>
          <a:prstGeom prst="rect">
            <a:avLst/>
          </a:prstGeom>
          <a:solidFill>
            <a:srgbClr val="FFFFFF">
              <a:alpha val="60000"/>
            </a:srgbClr>
          </a:solidFill>
        </p:spPr>
        <p:txBody>
          <a:bodyPr/>
          <a:lstStyle/>
          <a:p>
            <a:endParaRPr lang="tr-TR"/>
          </a:p>
        </p:txBody>
      </p:sp>
      <p:sp>
        <p:nvSpPr>
          <p:cNvPr id="7" name="AutoShape 7"/>
          <p:cNvSpPr/>
          <p:nvPr/>
        </p:nvSpPr>
        <p:spPr>
          <a:xfrm>
            <a:off x="9279986" y="5315008"/>
            <a:ext cx="7173237" cy="2974684"/>
          </a:xfrm>
          <a:prstGeom prst="rect">
            <a:avLst/>
          </a:prstGeom>
          <a:solidFill>
            <a:srgbClr val="FFFFFF">
              <a:alpha val="60000"/>
            </a:srgbClr>
          </a:solidFill>
        </p:spPr>
        <p:txBody>
          <a:bodyPr/>
          <a:lstStyle/>
          <a:p>
            <a:endParaRPr lang="tr-TR"/>
          </a:p>
        </p:txBody>
      </p:sp>
      <p:sp>
        <p:nvSpPr>
          <p:cNvPr id="8" name="AutoShape 8"/>
          <p:cNvSpPr/>
          <p:nvPr/>
        </p:nvSpPr>
        <p:spPr>
          <a:xfrm>
            <a:off x="1970763" y="5315008"/>
            <a:ext cx="7173237" cy="2974684"/>
          </a:xfrm>
          <a:prstGeom prst="rect">
            <a:avLst/>
          </a:prstGeom>
          <a:solidFill>
            <a:srgbClr val="FFFFFF">
              <a:alpha val="60000"/>
            </a:srgbClr>
          </a:solidFill>
        </p:spPr>
        <p:txBody>
          <a:bodyPr/>
          <a:lstStyle/>
          <a:p>
            <a:endParaRPr lang="tr-TR"/>
          </a:p>
        </p:txBody>
      </p:sp>
      <p:sp>
        <p:nvSpPr>
          <p:cNvPr id="9" name="Freeform 9"/>
          <p:cNvSpPr/>
          <p:nvPr/>
        </p:nvSpPr>
        <p:spPr>
          <a:xfrm>
            <a:off x="12547888" y="2599207"/>
            <a:ext cx="637432" cy="637432"/>
          </a:xfrm>
          <a:custGeom>
            <a:avLst/>
            <a:gdLst/>
            <a:ahLst/>
            <a:cxnLst/>
            <a:rect l="l" t="t" r="r" b="b"/>
            <a:pathLst>
              <a:path w="637432" h="637432">
                <a:moveTo>
                  <a:pt x="0" y="0"/>
                </a:moveTo>
                <a:lnTo>
                  <a:pt x="637432" y="0"/>
                </a:lnTo>
                <a:lnTo>
                  <a:pt x="637432" y="637432"/>
                </a:lnTo>
                <a:lnTo>
                  <a:pt x="0" y="637432"/>
                </a:lnTo>
                <a:lnTo>
                  <a:pt x="0" y="0"/>
                </a:lnTo>
                <a:close/>
              </a:path>
            </a:pathLst>
          </a:custGeom>
          <a:blipFill>
            <a:blip r:embed="rId3">
              <a:alphaModFix amt="60000"/>
              <a:extLst>
                <a:ext uri="{96DAC541-7B7A-43D3-8B79-37D633B846F1}">
                  <asvg:svgBlip xmlns:asvg="http://schemas.microsoft.com/office/drawing/2016/SVG/main" r:embed="rId4"/>
                </a:ext>
              </a:extLst>
            </a:blip>
            <a:stretch>
              <a:fillRect/>
            </a:stretch>
          </a:blipFill>
        </p:spPr>
        <p:txBody>
          <a:bodyPr/>
          <a:lstStyle/>
          <a:p>
            <a:endParaRPr lang="tr-TR"/>
          </a:p>
        </p:txBody>
      </p:sp>
      <p:sp>
        <p:nvSpPr>
          <p:cNvPr id="10" name="Freeform 10"/>
          <p:cNvSpPr/>
          <p:nvPr/>
        </p:nvSpPr>
        <p:spPr>
          <a:xfrm>
            <a:off x="12547888" y="5709876"/>
            <a:ext cx="637432" cy="637432"/>
          </a:xfrm>
          <a:custGeom>
            <a:avLst/>
            <a:gdLst/>
            <a:ahLst/>
            <a:cxnLst/>
            <a:rect l="l" t="t" r="r" b="b"/>
            <a:pathLst>
              <a:path w="637432" h="637432">
                <a:moveTo>
                  <a:pt x="0" y="0"/>
                </a:moveTo>
                <a:lnTo>
                  <a:pt x="637432" y="0"/>
                </a:lnTo>
                <a:lnTo>
                  <a:pt x="637432" y="637432"/>
                </a:lnTo>
                <a:lnTo>
                  <a:pt x="0" y="637432"/>
                </a:lnTo>
                <a:lnTo>
                  <a:pt x="0" y="0"/>
                </a:lnTo>
                <a:close/>
              </a:path>
            </a:pathLst>
          </a:custGeom>
          <a:blipFill>
            <a:blip r:embed="rId3">
              <a:alphaModFix amt="60000"/>
              <a:extLst>
                <a:ext uri="{96DAC541-7B7A-43D3-8B79-37D633B846F1}">
                  <asvg:svgBlip xmlns:asvg="http://schemas.microsoft.com/office/drawing/2016/SVG/main" r:embed="rId4"/>
                </a:ext>
              </a:extLst>
            </a:blip>
            <a:stretch>
              <a:fillRect/>
            </a:stretch>
          </a:blipFill>
        </p:spPr>
        <p:txBody>
          <a:bodyPr/>
          <a:lstStyle/>
          <a:p>
            <a:endParaRPr lang="tr-TR"/>
          </a:p>
        </p:txBody>
      </p:sp>
      <p:sp>
        <p:nvSpPr>
          <p:cNvPr id="11" name="TextBox 11"/>
          <p:cNvSpPr txBox="1"/>
          <p:nvPr/>
        </p:nvSpPr>
        <p:spPr>
          <a:xfrm>
            <a:off x="1630383" y="2262361"/>
            <a:ext cx="2879219" cy="505942"/>
          </a:xfrm>
          <a:prstGeom prst="rect">
            <a:avLst/>
          </a:prstGeom>
        </p:spPr>
        <p:txBody>
          <a:bodyPr lIns="0" tIns="0" rIns="0" bIns="0" rtlCol="0" anchor="t">
            <a:spAutoFit/>
          </a:bodyPr>
          <a:lstStyle/>
          <a:p>
            <a:pPr algn="ctr">
              <a:lnSpc>
                <a:spcPts val="3751"/>
              </a:lnSpc>
            </a:pPr>
            <a:r>
              <a:rPr lang="en-US" sz="2679">
                <a:solidFill>
                  <a:srgbClr val="063A52"/>
                </a:solidFill>
                <a:latin typeface="Arial Bold"/>
                <a:ea typeface="Arial Bold"/>
                <a:cs typeface="Arial Bold"/>
                <a:sym typeface="Arial Bold"/>
              </a:rPr>
              <a:t>1) Veri Seti</a:t>
            </a:r>
          </a:p>
        </p:txBody>
      </p:sp>
      <p:sp>
        <p:nvSpPr>
          <p:cNvPr id="12" name="TextBox 12"/>
          <p:cNvSpPr txBox="1"/>
          <p:nvPr/>
        </p:nvSpPr>
        <p:spPr>
          <a:xfrm>
            <a:off x="3549586" y="3093764"/>
            <a:ext cx="4015590" cy="1327760"/>
          </a:xfrm>
          <a:prstGeom prst="rect">
            <a:avLst/>
          </a:prstGeom>
        </p:spPr>
        <p:txBody>
          <a:bodyPr lIns="0" tIns="0" rIns="0" bIns="0" rtlCol="0" anchor="t">
            <a:spAutoFit/>
          </a:bodyPr>
          <a:lstStyle/>
          <a:p>
            <a:pPr algn="ctr">
              <a:lnSpc>
                <a:spcPts val="5039"/>
              </a:lnSpc>
            </a:pPr>
            <a:r>
              <a:rPr lang="en-US" sz="3599">
                <a:solidFill>
                  <a:srgbClr val="063A52"/>
                </a:solidFill>
                <a:latin typeface="Arial"/>
                <a:ea typeface="Arial"/>
                <a:cs typeface="Arial"/>
                <a:sym typeface="Arial"/>
              </a:rPr>
              <a:t>Youtube ve Hazır Veri Setleri</a:t>
            </a:r>
          </a:p>
        </p:txBody>
      </p:sp>
      <p:sp>
        <p:nvSpPr>
          <p:cNvPr id="13" name="TextBox 13"/>
          <p:cNvSpPr txBox="1"/>
          <p:nvPr/>
        </p:nvSpPr>
        <p:spPr>
          <a:xfrm>
            <a:off x="2101393" y="5401559"/>
            <a:ext cx="2276082" cy="511859"/>
          </a:xfrm>
          <a:prstGeom prst="rect">
            <a:avLst/>
          </a:prstGeom>
        </p:spPr>
        <p:txBody>
          <a:bodyPr lIns="0" tIns="0" rIns="0" bIns="0" rtlCol="0" anchor="t">
            <a:spAutoFit/>
          </a:bodyPr>
          <a:lstStyle/>
          <a:p>
            <a:pPr algn="ctr">
              <a:lnSpc>
                <a:spcPts val="3752"/>
              </a:lnSpc>
            </a:pPr>
            <a:r>
              <a:rPr lang="en-US" sz="2679">
                <a:solidFill>
                  <a:srgbClr val="063A52"/>
                </a:solidFill>
                <a:latin typeface="Arial Bold"/>
                <a:ea typeface="Arial Bold"/>
                <a:cs typeface="Arial Bold"/>
                <a:sym typeface="Arial Bold"/>
              </a:rPr>
              <a:t>2)Ön İşleme </a:t>
            </a:r>
          </a:p>
        </p:txBody>
      </p:sp>
      <p:sp>
        <p:nvSpPr>
          <p:cNvPr id="14" name="TextBox 14"/>
          <p:cNvSpPr txBox="1"/>
          <p:nvPr/>
        </p:nvSpPr>
        <p:spPr>
          <a:xfrm>
            <a:off x="2340960" y="5923817"/>
            <a:ext cx="6669524" cy="2669765"/>
          </a:xfrm>
          <a:prstGeom prst="rect">
            <a:avLst/>
          </a:prstGeom>
        </p:spPr>
        <p:txBody>
          <a:bodyPr lIns="0" tIns="0" rIns="0" bIns="0" rtlCol="0" anchor="t">
            <a:spAutoFit/>
          </a:bodyPr>
          <a:lstStyle/>
          <a:p>
            <a:pPr algn="ctr">
              <a:lnSpc>
                <a:spcPts val="3521"/>
              </a:lnSpc>
            </a:pPr>
            <a:r>
              <a:rPr lang="en-US" sz="2515">
                <a:solidFill>
                  <a:srgbClr val="063A52"/>
                </a:solidFill>
                <a:latin typeface="Arial"/>
                <a:ea typeface="Arial"/>
                <a:cs typeface="Arial"/>
                <a:sym typeface="Arial"/>
              </a:rPr>
              <a:t>Küçük harfe Dönüştürme</a:t>
            </a:r>
          </a:p>
          <a:p>
            <a:pPr algn="ctr">
              <a:lnSpc>
                <a:spcPts val="3521"/>
              </a:lnSpc>
            </a:pPr>
            <a:r>
              <a:rPr lang="en-US" sz="2515">
                <a:solidFill>
                  <a:srgbClr val="063A52"/>
                </a:solidFill>
                <a:latin typeface="Arial"/>
                <a:ea typeface="Arial"/>
                <a:cs typeface="Arial"/>
                <a:sym typeface="Arial"/>
              </a:rPr>
              <a:t>Stopwords kaldırma</a:t>
            </a:r>
          </a:p>
          <a:p>
            <a:pPr algn="ctr">
              <a:lnSpc>
                <a:spcPts val="3521"/>
              </a:lnSpc>
            </a:pPr>
            <a:r>
              <a:rPr lang="en-US" sz="2515">
                <a:solidFill>
                  <a:srgbClr val="063A52"/>
                </a:solidFill>
                <a:latin typeface="Arial"/>
                <a:ea typeface="Arial"/>
                <a:cs typeface="Arial"/>
                <a:sym typeface="Arial"/>
              </a:rPr>
              <a:t>Emoji kaldırma</a:t>
            </a:r>
          </a:p>
          <a:p>
            <a:pPr algn="ctr">
              <a:lnSpc>
                <a:spcPts val="3521"/>
              </a:lnSpc>
            </a:pPr>
            <a:r>
              <a:rPr lang="en-US" sz="2515">
                <a:solidFill>
                  <a:srgbClr val="063A52"/>
                </a:solidFill>
                <a:latin typeface="Arial"/>
                <a:ea typeface="Arial"/>
                <a:cs typeface="Arial"/>
                <a:sym typeface="Arial"/>
              </a:rPr>
              <a:t>Stemming (Turkish Stemmer)</a:t>
            </a:r>
          </a:p>
          <a:p>
            <a:pPr algn="ctr">
              <a:lnSpc>
                <a:spcPts val="3521"/>
              </a:lnSpc>
            </a:pPr>
            <a:r>
              <a:rPr lang="en-US" sz="2515">
                <a:solidFill>
                  <a:srgbClr val="063A52"/>
                </a:solidFill>
                <a:latin typeface="Arial"/>
                <a:ea typeface="Arial"/>
                <a:cs typeface="Arial"/>
                <a:sym typeface="Arial"/>
              </a:rPr>
              <a:t>Word Embedding (Tf-idf / onehotEncoder)</a:t>
            </a:r>
          </a:p>
          <a:p>
            <a:pPr algn="ctr">
              <a:lnSpc>
                <a:spcPts val="3521"/>
              </a:lnSpc>
            </a:pPr>
            <a:endParaRPr lang="en-US" sz="2515">
              <a:solidFill>
                <a:srgbClr val="063A52"/>
              </a:solidFill>
              <a:latin typeface="Arial"/>
              <a:ea typeface="Arial"/>
              <a:cs typeface="Arial"/>
              <a:sym typeface="Arial"/>
            </a:endParaRPr>
          </a:p>
        </p:txBody>
      </p:sp>
      <p:sp>
        <p:nvSpPr>
          <p:cNvPr id="15" name="TextBox 15"/>
          <p:cNvSpPr txBox="1"/>
          <p:nvPr/>
        </p:nvSpPr>
        <p:spPr>
          <a:xfrm>
            <a:off x="9030788" y="2241676"/>
            <a:ext cx="6331906" cy="490118"/>
          </a:xfrm>
          <a:prstGeom prst="rect">
            <a:avLst/>
          </a:prstGeom>
        </p:spPr>
        <p:txBody>
          <a:bodyPr lIns="0" tIns="0" rIns="0" bIns="0" rtlCol="0" anchor="t">
            <a:spAutoFit/>
          </a:bodyPr>
          <a:lstStyle/>
          <a:p>
            <a:pPr algn="ctr">
              <a:lnSpc>
                <a:spcPts val="3692"/>
              </a:lnSpc>
            </a:pPr>
            <a:r>
              <a:rPr lang="en-US" sz="2637">
                <a:solidFill>
                  <a:srgbClr val="063A52"/>
                </a:solidFill>
                <a:latin typeface="Arial Bold"/>
                <a:ea typeface="Arial Bold"/>
                <a:cs typeface="Arial Bold"/>
                <a:sym typeface="Arial Bold"/>
              </a:rPr>
              <a:t>3)Makine Ögrenimi Algoritmaları:</a:t>
            </a:r>
          </a:p>
        </p:txBody>
      </p:sp>
      <p:sp>
        <p:nvSpPr>
          <p:cNvPr id="16" name="TextBox 16"/>
          <p:cNvSpPr txBox="1"/>
          <p:nvPr/>
        </p:nvSpPr>
        <p:spPr>
          <a:xfrm>
            <a:off x="9531842" y="2596104"/>
            <a:ext cx="6669524" cy="3546065"/>
          </a:xfrm>
          <a:prstGeom prst="rect">
            <a:avLst/>
          </a:prstGeom>
        </p:spPr>
        <p:txBody>
          <a:bodyPr lIns="0" tIns="0" rIns="0" bIns="0" rtlCol="0" anchor="t">
            <a:spAutoFit/>
          </a:bodyPr>
          <a:lstStyle/>
          <a:p>
            <a:pPr algn="ctr">
              <a:lnSpc>
                <a:spcPts val="3521"/>
              </a:lnSpc>
            </a:pPr>
            <a:r>
              <a:rPr lang="en-US" sz="2515">
                <a:solidFill>
                  <a:srgbClr val="063A52"/>
                </a:solidFill>
                <a:latin typeface="Arial"/>
                <a:ea typeface="Arial"/>
                <a:cs typeface="Arial"/>
                <a:sym typeface="Arial"/>
              </a:rPr>
              <a:t>Support Vector Machine</a:t>
            </a:r>
          </a:p>
          <a:p>
            <a:pPr algn="ctr">
              <a:lnSpc>
                <a:spcPts val="3521"/>
              </a:lnSpc>
            </a:pPr>
            <a:r>
              <a:rPr lang="en-US" sz="2515">
                <a:solidFill>
                  <a:srgbClr val="063A52"/>
                </a:solidFill>
                <a:latin typeface="Arial"/>
                <a:ea typeface="Arial"/>
                <a:cs typeface="Arial"/>
                <a:sym typeface="Arial"/>
              </a:rPr>
              <a:t>Logistic Regression</a:t>
            </a:r>
          </a:p>
          <a:p>
            <a:pPr algn="ctr">
              <a:lnSpc>
                <a:spcPts val="3521"/>
              </a:lnSpc>
            </a:pPr>
            <a:r>
              <a:rPr lang="en-US" sz="2515">
                <a:solidFill>
                  <a:srgbClr val="063A52"/>
                </a:solidFill>
                <a:latin typeface="Arial"/>
                <a:ea typeface="Arial"/>
                <a:cs typeface="Arial"/>
                <a:sym typeface="Arial"/>
              </a:rPr>
              <a:t>Naive Bayes</a:t>
            </a:r>
          </a:p>
          <a:p>
            <a:pPr algn="ctr">
              <a:lnSpc>
                <a:spcPts val="3521"/>
              </a:lnSpc>
            </a:pPr>
            <a:r>
              <a:rPr lang="en-US" sz="2515">
                <a:solidFill>
                  <a:srgbClr val="063A52"/>
                </a:solidFill>
                <a:latin typeface="Arial"/>
                <a:ea typeface="Arial"/>
                <a:cs typeface="Arial"/>
                <a:sym typeface="Arial"/>
              </a:rPr>
              <a:t>Decision Tree</a:t>
            </a:r>
          </a:p>
          <a:p>
            <a:pPr algn="ctr">
              <a:lnSpc>
                <a:spcPts val="3521"/>
              </a:lnSpc>
            </a:pPr>
            <a:r>
              <a:rPr lang="en-US" sz="2515">
                <a:solidFill>
                  <a:srgbClr val="063A52"/>
                </a:solidFill>
                <a:latin typeface="Arial"/>
                <a:ea typeface="Arial"/>
                <a:cs typeface="Arial"/>
                <a:sym typeface="Arial"/>
              </a:rPr>
              <a:t>Random Forest</a:t>
            </a:r>
          </a:p>
          <a:p>
            <a:pPr algn="ctr">
              <a:lnSpc>
                <a:spcPts val="3521"/>
              </a:lnSpc>
            </a:pPr>
            <a:r>
              <a:rPr lang="en-US" sz="2515">
                <a:solidFill>
                  <a:srgbClr val="063A52"/>
                </a:solidFill>
                <a:latin typeface="Arial"/>
                <a:ea typeface="Arial"/>
                <a:cs typeface="Arial"/>
                <a:sym typeface="Arial"/>
              </a:rPr>
              <a:t>LSTM</a:t>
            </a:r>
          </a:p>
          <a:p>
            <a:pPr algn="ctr">
              <a:lnSpc>
                <a:spcPts val="3521"/>
              </a:lnSpc>
            </a:pPr>
            <a:endParaRPr lang="en-US" sz="2515">
              <a:solidFill>
                <a:srgbClr val="063A52"/>
              </a:solidFill>
              <a:latin typeface="Arial"/>
              <a:ea typeface="Arial"/>
              <a:cs typeface="Arial"/>
              <a:sym typeface="Arial"/>
            </a:endParaRPr>
          </a:p>
          <a:p>
            <a:pPr algn="ctr">
              <a:lnSpc>
                <a:spcPts val="3521"/>
              </a:lnSpc>
            </a:pPr>
            <a:endParaRPr lang="en-US" sz="2515">
              <a:solidFill>
                <a:srgbClr val="063A52"/>
              </a:solidFill>
              <a:latin typeface="Arial"/>
              <a:ea typeface="Arial"/>
              <a:cs typeface="Arial"/>
              <a:sym typeface="Arial"/>
            </a:endParaRPr>
          </a:p>
        </p:txBody>
      </p:sp>
      <p:sp>
        <p:nvSpPr>
          <p:cNvPr id="17" name="TextBox 17"/>
          <p:cNvSpPr txBox="1"/>
          <p:nvPr/>
        </p:nvSpPr>
        <p:spPr>
          <a:xfrm>
            <a:off x="9144000" y="5417473"/>
            <a:ext cx="4372521" cy="489556"/>
          </a:xfrm>
          <a:prstGeom prst="rect">
            <a:avLst/>
          </a:prstGeom>
        </p:spPr>
        <p:txBody>
          <a:bodyPr lIns="0" tIns="0" rIns="0" bIns="0" rtlCol="0" anchor="t">
            <a:spAutoFit/>
          </a:bodyPr>
          <a:lstStyle/>
          <a:p>
            <a:pPr algn="ctr">
              <a:lnSpc>
                <a:spcPts val="3690"/>
              </a:lnSpc>
            </a:pPr>
            <a:r>
              <a:rPr lang="en-US" sz="2636">
                <a:solidFill>
                  <a:srgbClr val="063A52"/>
                </a:solidFill>
                <a:latin typeface="Arial Bold"/>
                <a:ea typeface="Arial Bold"/>
                <a:cs typeface="Arial Bold"/>
                <a:sym typeface="Arial Bold"/>
              </a:rPr>
              <a:t>4)Büyük Dil Modelleri:</a:t>
            </a:r>
          </a:p>
        </p:txBody>
      </p:sp>
      <p:sp>
        <p:nvSpPr>
          <p:cNvPr id="18" name="TextBox 18"/>
          <p:cNvSpPr txBox="1"/>
          <p:nvPr/>
        </p:nvSpPr>
        <p:spPr>
          <a:xfrm>
            <a:off x="9531842" y="6033406"/>
            <a:ext cx="6669524" cy="1793464"/>
          </a:xfrm>
          <a:prstGeom prst="rect">
            <a:avLst/>
          </a:prstGeom>
        </p:spPr>
        <p:txBody>
          <a:bodyPr lIns="0" tIns="0" rIns="0" bIns="0" rtlCol="0" anchor="t">
            <a:spAutoFit/>
          </a:bodyPr>
          <a:lstStyle/>
          <a:p>
            <a:pPr algn="ctr">
              <a:lnSpc>
                <a:spcPts val="3521"/>
              </a:lnSpc>
            </a:pPr>
            <a:r>
              <a:rPr lang="en-US" sz="2515">
                <a:solidFill>
                  <a:srgbClr val="063A52"/>
                </a:solidFill>
                <a:latin typeface="Arial"/>
                <a:ea typeface="Arial"/>
                <a:cs typeface="Arial"/>
                <a:sym typeface="Arial"/>
              </a:rPr>
              <a:t>XLMRoberta</a:t>
            </a:r>
          </a:p>
          <a:p>
            <a:pPr algn="ctr">
              <a:lnSpc>
                <a:spcPts val="3521"/>
              </a:lnSpc>
            </a:pPr>
            <a:r>
              <a:rPr lang="en-US" sz="2515">
                <a:solidFill>
                  <a:srgbClr val="063A52"/>
                </a:solidFill>
                <a:latin typeface="Arial"/>
                <a:ea typeface="Arial"/>
                <a:cs typeface="Arial"/>
                <a:sym typeface="Arial"/>
              </a:rPr>
              <a:t>BertTurk</a:t>
            </a:r>
          </a:p>
          <a:p>
            <a:pPr algn="ctr">
              <a:lnSpc>
                <a:spcPts val="3521"/>
              </a:lnSpc>
            </a:pPr>
            <a:r>
              <a:rPr lang="en-US" sz="2515">
                <a:solidFill>
                  <a:srgbClr val="063A52"/>
                </a:solidFill>
                <a:latin typeface="Arial"/>
                <a:ea typeface="Arial"/>
                <a:cs typeface="Arial"/>
                <a:sym typeface="Arial"/>
              </a:rPr>
              <a:t>Roberta</a:t>
            </a:r>
          </a:p>
          <a:p>
            <a:pPr algn="ctr">
              <a:lnSpc>
                <a:spcPts val="3521"/>
              </a:lnSpc>
            </a:pPr>
            <a:r>
              <a:rPr lang="en-US" sz="2515">
                <a:solidFill>
                  <a:srgbClr val="063A52"/>
                </a:solidFill>
                <a:latin typeface="Arial"/>
                <a:ea typeface="Arial"/>
                <a:cs typeface="Arial"/>
                <a:sym typeface="Arial"/>
              </a:rPr>
              <a:t>Electra</a:t>
            </a:r>
          </a:p>
        </p:txBody>
      </p:sp>
    </p:spTree>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2"/>
              <a:stretch>
                <a:fillRect/>
              </a:stretch>
            </a:blipFill>
          </p:spPr>
          <p:txBody>
            <a:bodyPr/>
            <a:lstStyle/>
            <a:p>
              <a:endParaRPr lang="tr-TR"/>
            </a:p>
          </p:txBody>
        </p:sp>
      </p:grpSp>
      <p:graphicFrame>
        <p:nvGraphicFramePr>
          <p:cNvPr id="4" name="Table 4"/>
          <p:cNvGraphicFramePr>
            <a:graphicFrameLocks noGrp="1"/>
          </p:cNvGraphicFramePr>
          <p:nvPr/>
        </p:nvGraphicFramePr>
        <p:xfrm>
          <a:off x="1050103" y="886264"/>
          <a:ext cx="16187795" cy="8051961"/>
        </p:xfrm>
        <a:graphic>
          <a:graphicData uri="http://schemas.openxmlformats.org/drawingml/2006/table">
            <a:tbl>
              <a:tblPr/>
              <a:tblGrid>
                <a:gridCol w="3237559">
                  <a:extLst>
                    <a:ext uri="{9D8B030D-6E8A-4147-A177-3AD203B41FA5}">
                      <a16:colId xmlns:a16="http://schemas.microsoft.com/office/drawing/2014/main" val="20000"/>
                    </a:ext>
                  </a:extLst>
                </a:gridCol>
                <a:gridCol w="3237559">
                  <a:extLst>
                    <a:ext uri="{9D8B030D-6E8A-4147-A177-3AD203B41FA5}">
                      <a16:colId xmlns:a16="http://schemas.microsoft.com/office/drawing/2014/main" val="20001"/>
                    </a:ext>
                  </a:extLst>
                </a:gridCol>
                <a:gridCol w="3237559">
                  <a:extLst>
                    <a:ext uri="{9D8B030D-6E8A-4147-A177-3AD203B41FA5}">
                      <a16:colId xmlns:a16="http://schemas.microsoft.com/office/drawing/2014/main" val="20002"/>
                    </a:ext>
                  </a:extLst>
                </a:gridCol>
                <a:gridCol w="3237559">
                  <a:extLst>
                    <a:ext uri="{9D8B030D-6E8A-4147-A177-3AD203B41FA5}">
                      <a16:colId xmlns:a16="http://schemas.microsoft.com/office/drawing/2014/main" val="20003"/>
                    </a:ext>
                  </a:extLst>
                </a:gridCol>
                <a:gridCol w="3237559">
                  <a:extLst>
                    <a:ext uri="{9D8B030D-6E8A-4147-A177-3AD203B41FA5}">
                      <a16:colId xmlns:a16="http://schemas.microsoft.com/office/drawing/2014/main" val="20004"/>
                    </a:ext>
                  </a:extLst>
                </a:gridCol>
              </a:tblGrid>
              <a:tr h="987970">
                <a:tc>
                  <a:txBody>
                    <a:bodyPr/>
                    <a:lstStyle/>
                    <a:p>
                      <a:pPr algn="ctr">
                        <a:lnSpc>
                          <a:spcPts val="3219"/>
                        </a:lnSpc>
                        <a:defRPr/>
                      </a:pPr>
                      <a:r>
                        <a:rPr lang="en-US" sz="2299">
                          <a:solidFill>
                            <a:srgbClr val="000000"/>
                          </a:solidFill>
                          <a:latin typeface="Roboto Condensed Bold"/>
                          <a:ea typeface="Roboto Condensed Bold"/>
                          <a:cs typeface="Roboto Condensed Bold"/>
                          <a:sym typeface="Roboto Condensed Bold"/>
                        </a:rPr>
                        <a:t>Metrikler/Algoritmalar</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99ACFF"/>
                    </a:solidFill>
                  </a:tcPr>
                </a:tc>
                <a:tc>
                  <a:txBody>
                    <a:bodyPr/>
                    <a:lstStyle/>
                    <a:p>
                      <a:pPr algn="ctr">
                        <a:lnSpc>
                          <a:spcPts val="3359"/>
                        </a:lnSpc>
                        <a:defRPr/>
                      </a:pPr>
                      <a:r>
                        <a:rPr lang="en-US" sz="2399">
                          <a:solidFill>
                            <a:srgbClr val="000000"/>
                          </a:solidFill>
                          <a:latin typeface="Roboto Condensed Bold"/>
                          <a:ea typeface="Roboto Condensed Bold"/>
                          <a:cs typeface="Roboto Condensed Bold"/>
                          <a:sym typeface="Roboto Condensed Bold"/>
                        </a:rPr>
                        <a:t>Accuracy</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99ACFF"/>
                    </a:solidFill>
                  </a:tcPr>
                </a:tc>
                <a:tc>
                  <a:txBody>
                    <a:bodyPr/>
                    <a:lstStyle/>
                    <a:p>
                      <a:pPr algn="ctr">
                        <a:lnSpc>
                          <a:spcPts val="3359"/>
                        </a:lnSpc>
                        <a:defRPr/>
                      </a:pPr>
                      <a:r>
                        <a:rPr lang="en-US" sz="2399">
                          <a:solidFill>
                            <a:srgbClr val="000000"/>
                          </a:solidFill>
                          <a:latin typeface="Roboto Condensed Bold"/>
                          <a:ea typeface="Roboto Condensed Bold"/>
                          <a:cs typeface="Roboto Condensed Bold"/>
                          <a:sym typeface="Roboto Condensed Bold"/>
                        </a:rPr>
                        <a:t>F-Score</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99ACFF"/>
                    </a:solidFill>
                  </a:tcPr>
                </a:tc>
                <a:tc>
                  <a:txBody>
                    <a:bodyPr/>
                    <a:lstStyle/>
                    <a:p>
                      <a:pPr algn="ctr">
                        <a:lnSpc>
                          <a:spcPts val="3359"/>
                        </a:lnSpc>
                        <a:defRPr/>
                      </a:pPr>
                      <a:r>
                        <a:rPr lang="en-US" sz="2399">
                          <a:solidFill>
                            <a:srgbClr val="000000"/>
                          </a:solidFill>
                          <a:latin typeface="Roboto Condensed Bold"/>
                          <a:ea typeface="Roboto Condensed Bold"/>
                          <a:cs typeface="Roboto Condensed Bold"/>
                          <a:sym typeface="Roboto Condensed Bold"/>
                        </a:rPr>
                        <a:t>Precision</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99ACFF"/>
                    </a:solidFill>
                  </a:tcPr>
                </a:tc>
                <a:tc>
                  <a:txBody>
                    <a:bodyPr/>
                    <a:lstStyle/>
                    <a:p>
                      <a:pPr algn="ctr">
                        <a:lnSpc>
                          <a:spcPts val="3359"/>
                        </a:lnSpc>
                        <a:defRPr/>
                      </a:pPr>
                      <a:r>
                        <a:rPr lang="en-US" sz="2399">
                          <a:solidFill>
                            <a:srgbClr val="000000"/>
                          </a:solidFill>
                          <a:latin typeface="Roboto Condensed Bold"/>
                          <a:ea typeface="Roboto Condensed Bold"/>
                          <a:cs typeface="Roboto Condensed Bold"/>
                          <a:sym typeface="Roboto Condensed Bold"/>
                        </a:rPr>
                        <a:t>Recall</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99ACFF"/>
                    </a:solidFill>
                  </a:tcPr>
                </a:tc>
                <a:extLst>
                  <a:ext uri="{0D108BD9-81ED-4DB2-BD59-A6C34878D82A}">
                    <a16:rowId xmlns:a16="http://schemas.microsoft.com/office/drawing/2014/main" val="10000"/>
                  </a:ext>
                </a:extLst>
              </a:tr>
              <a:tr h="1221087">
                <a:tc>
                  <a:txBody>
                    <a:bodyPr/>
                    <a:lstStyle/>
                    <a:p>
                      <a:pPr algn="ctr">
                        <a:lnSpc>
                          <a:spcPts val="2520"/>
                        </a:lnSpc>
                        <a:defRPr/>
                      </a:pPr>
                      <a:r>
                        <a:rPr lang="en-US" sz="1800">
                          <a:solidFill>
                            <a:srgbClr val="000000"/>
                          </a:solidFill>
                          <a:latin typeface="Roboto Condensed"/>
                          <a:ea typeface="Roboto Condensed"/>
                          <a:cs typeface="Roboto Condensed"/>
                          <a:sym typeface="Roboto Condensed"/>
                        </a:rPr>
                        <a:t>Logistic Regression</a:t>
                      </a:r>
                      <a:endParaRPr lang="en-US" sz="1100"/>
                    </a:p>
                    <a:p>
                      <a:pPr algn="ctr">
                        <a:lnSpc>
                          <a:spcPts val="2520"/>
                        </a:lnSpc>
                      </a:pPr>
                      <a:r>
                        <a:rPr lang="en-US" sz="1800">
                          <a:solidFill>
                            <a:srgbClr val="000000"/>
                          </a:solidFill>
                          <a:latin typeface="Roboto Condensed"/>
                          <a:ea typeface="Roboto Condensed"/>
                          <a:cs typeface="Roboto Condensed"/>
                          <a:sym typeface="Roboto Condensed"/>
                        </a:rPr>
                        <a:t> (onehotencoder)</a:t>
                      </a:r>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CDD6FF"/>
                    </a:solidFill>
                  </a:tcPr>
                </a:tc>
                <a:tc>
                  <a:txBody>
                    <a:bodyPr/>
                    <a:lstStyle/>
                    <a:p>
                      <a:pPr algn="ctr">
                        <a:lnSpc>
                          <a:spcPts val="2939"/>
                        </a:lnSpc>
                        <a:defRPr/>
                      </a:pPr>
                      <a:r>
                        <a:rPr lang="en-US" sz="2099">
                          <a:solidFill>
                            <a:srgbClr val="000000"/>
                          </a:solidFill>
                          <a:latin typeface="Roboto Condensed"/>
                          <a:ea typeface="Roboto Condensed"/>
                          <a:cs typeface="Roboto Condensed"/>
                          <a:sym typeface="Roboto Condensed"/>
                        </a:rPr>
                        <a:t>0.8079</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CDD6FF"/>
                    </a:solidFill>
                  </a:tcPr>
                </a:tc>
                <a:tc>
                  <a:txBody>
                    <a:bodyPr/>
                    <a:lstStyle/>
                    <a:p>
                      <a:pPr algn="ctr">
                        <a:lnSpc>
                          <a:spcPts val="2799"/>
                        </a:lnSpc>
                        <a:defRPr/>
                      </a:pPr>
                      <a:r>
                        <a:rPr lang="en-US" sz="1999">
                          <a:solidFill>
                            <a:srgbClr val="000000"/>
                          </a:solidFill>
                          <a:latin typeface="Roboto Condensed"/>
                          <a:ea typeface="Roboto Condensed"/>
                          <a:cs typeface="Roboto Condensed"/>
                          <a:sym typeface="Roboto Condensed"/>
                        </a:rPr>
                        <a:t>0.8051</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CDD6FF"/>
                    </a:solidFill>
                  </a:tcPr>
                </a:tc>
                <a:tc>
                  <a:txBody>
                    <a:bodyPr/>
                    <a:lstStyle/>
                    <a:p>
                      <a:pPr algn="ctr">
                        <a:lnSpc>
                          <a:spcPts val="2799"/>
                        </a:lnSpc>
                        <a:defRPr/>
                      </a:pPr>
                      <a:r>
                        <a:rPr lang="en-US" sz="1999">
                          <a:solidFill>
                            <a:srgbClr val="000000"/>
                          </a:solidFill>
                          <a:latin typeface="Roboto Condensed"/>
                          <a:ea typeface="Roboto Condensed"/>
                          <a:cs typeface="Roboto Condensed"/>
                          <a:sym typeface="Roboto Condensed"/>
                        </a:rPr>
                        <a:t>0.8079</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FFFFFF"/>
                    </a:solidFill>
                  </a:tcPr>
                </a:tc>
                <a:tc>
                  <a:txBody>
                    <a:bodyPr/>
                    <a:lstStyle/>
                    <a:p>
                      <a:pPr algn="ctr">
                        <a:lnSpc>
                          <a:spcPts val="2799"/>
                        </a:lnSpc>
                        <a:defRPr/>
                      </a:pPr>
                      <a:r>
                        <a:rPr lang="en-US" sz="1999">
                          <a:solidFill>
                            <a:srgbClr val="000000"/>
                          </a:solidFill>
                          <a:latin typeface="Roboto Condensed"/>
                          <a:ea typeface="Roboto Condensed"/>
                          <a:cs typeface="Roboto Condensed"/>
                          <a:sym typeface="Roboto Condensed"/>
                        </a:rPr>
                        <a:t>0.8072</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1309893">
                <a:tc>
                  <a:txBody>
                    <a:bodyPr/>
                    <a:lstStyle/>
                    <a:p>
                      <a:pPr algn="ctr">
                        <a:lnSpc>
                          <a:spcPts val="2520"/>
                        </a:lnSpc>
                        <a:defRPr/>
                      </a:pPr>
                      <a:r>
                        <a:rPr lang="en-US" sz="1800">
                          <a:solidFill>
                            <a:srgbClr val="000000"/>
                          </a:solidFill>
                          <a:latin typeface="Roboto Condensed"/>
                          <a:ea typeface="Roboto Condensed"/>
                          <a:cs typeface="Roboto Condensed"/>
                          <a:sym typeface="Roboto Condensed"/>
                        </a:rPr>
                        <a:t>Naive Bayes</a:t>
                      </a:r>
                      <a:endParaRPr lang="en-US" sz="1100"/>
                    </a:p>
                    <a:p>
                      <a:pPr algn="ctr">
                        <a:lnSpc>
                          <a:spcPts val="2520"/>
                        </a:lnSpc>
                      </a:pPr>
                      <a:r>
                        <a:rPr lang="en-US" sz="1800">
                          <a:solidFill>
                            <a:srgbClr val="000000"/>
                          </a:solidFill>
                          <a:latin typeface="Roboto Condensed"/>
                          <a:ea typeface="Roboto Condensed"/>
                          <a:cs typeface="Roboto Condensed"/>
                          <a:sym typeface="Roboto Condensed"/>
                        </a:rPr>
                        <a:t> (tf-idf)</a:t>
                      </a:r>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CDD6FF"/>
                    </a:solidFill>
                  </a:tcPr>
                </a:tc>
                <a:tc>
                  <a:txBody>
                    <a:bodyPr/>
                    <a:lstStyle/>
                    <a:p>
                      <a:pPr algn="ctr">
                        <a:lnSpc>
                          <a:spcPts val="2939"/>
                        </a:lnSpc>
                        <a:defRPr/>
                      </a:pPr>
                      <a:r>
                        <a:rPr lang="en-US" sz="2099">
                          <a:solidFill>
                            <a:srgbClr val="000000"/>
                          </a:solidFill>
                          <a:latin typeface="Roboto Condensed"/>
                          <a:ea typeface="Roboto Condensed"/>
                          <a:cs typeface="Roboto Condensed"/>
                          <a:sym typeface="Roboto Condensed"/>
                        </a:rPr>
                        <a:t>0.8113</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CDD6FF"/>
                    </a:solidFill>
                  </a:tcPr>
                </a:tc>
                <a:tc>
                  <a:txBody>
                    <a:bodyPr/>
                    <a:lstStyle/>
                    <a:p>
                      <a:pPr algn="ctr">
                        <a:lnSpc>
                          <a:spcPts val="2799"/>
                        </a:lnSpc>
                        <a:defRPr/>
                      </a:pPr>
                      <a:r>
                        <a:rPr lang="en-US" sz="1999">
                          <a:solidFill>
                            <a:srgbClr val="000000"/>
                          </a:solidFill>
                          <a:latin typeface="Roboto Condensed"/>
                          <a:ea typeface="Roboto Condensed"/>
                          <a:cs typeface="Roboto Condensed"/>
                          <a:sym typeface="Roboto Condensed"/>
                        </a:rPr>
                        <a:t>0.8059</a:t>
                      </a:r>
                      <a:endParaRPr lang="en-US" sz="1100"/>
                    </a:p>
                    <a:p>
                      <a:pPr algn="ctr">
                        <a:lnSpc>
                          <a:spcPts val="2799"/>
                        </a:lnSpc>
                      </a:pP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CDD6FF"/>
                    </a:solidFill>
                  </a:tcPr>
                </a:tc>
                <a:tc>
                  <a:txBody>
                    <a:bodyPr/>
                    <a:lstStyle/>
                    <a:p>
                      <a:pPr algn="ctr">
                        <a:lnSpc>
                          <a:spcPts val="2799"/>
                        </a:lnSpc>
                        <a:defRPr/>
                      </a:pPr>
                      <a:r>
                        <a:rPr lang="en-US" sz="1999">
                          <a:solidFill>
                            <a:srgbClr val="000000"/>
                          </a:solidFill>
                          <a:latin typeface="Roboto Condensed"/>
                          <a:ea typeface="Roboto Condensed"/>
                          <a:cs typeface="Roboto Condensed"/>
                          <a:sym typeface="Roboto Condensed"/>
                        </a:rPr>
                        <a:t>0.8128</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FFFFFF"/>
                    </a:solidFill>
                  </a:tcPr>
                </a:tc>
                <a:tc>
                  <a:txBody>
                    <a:bodyPr/>
                    <a:lstStyle/>
                    <a:p>
                      <a:pPr algn="ctr">
                        <a:lnSpc>
                          <a:spcPts val="2799"/>
                        </a:lnSpc>
                        <a:defRPr/>
                      </a:pPr>
                      <a:r>
                        <a:rPr lang="en-US" sz="1999">
                          <a:solidFill>
                            <a:srgbClr val="000000"/>
                          </a:solidFill>
                          <a:latin typeface="Roboto Condensed"/>
                          <a:ea typeface="Roboto Condensed"/>
                          <a:cs typeface="Roboto Condensed"/>
                          <a:sym typeface="Roboto Condensed"/>
                        </a:rPr>
                        <a:t>0.8092</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1221087">
                <a:tc>
                  <a:txBody>
                    <a:bodyPr/>
                    <a:lstStyle/>
                    <a:p>
                      <a:pPr algn="ctr">
                        <a:lnSpc>
                          <a:spcPts val="2520"/>
                        </a:lnSpc>
                        <a:defRPr/>
                      </a:pPr>
                      <a:r>
                        <a:rPr lang="en-US" sz="1800">
                          <a:solidFill>
                            <a:srgbClr val="000000"/>
                          </a:solidFill>
                          <a:latin typeface="Roboto Condensed Bold"/>
                          <a:ea typeface="Roboto Condensed Bold"/>
                          <a:cs typeface="Roboto Condensed Bold"/>
                          <a:sym typeface="Roboto Condensed Bold"/>
                        </a:rPr>
                        <a:t>Support Vector Machine</a:t>
                      </a:r>
                      <a:endParaRPr lang="en-US" sz="1100"/>
                    </a:p>
                    <a:p>
                      <a:pPr algn="ctr">
                        <a:lnSpc>
                          <a:spcPts val="2520"/>
                        </a:lnSpc>
                      </a:pPr>
                      <a:r>
                        <a:rPr lang="en-US" sz="1800">
                          <a:solidFill>
                            <a:srgbClr val="000000"/>
                          </a:solidFill>
                          <a:latin typeface="Roboto Condensed Bold"/>
                          <a:ea typeface="Roboto Condensed Bold"/>
                          <a:cs typeface="Roboto Condensed Bold"/>
                          <a:sym typeface="Roboto Condensed Bold"/>
                        </a:rPr>
                        <a:t> (tf-idf)</a:t>
                      </a:r>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CDD6FF"/>
                    </a:solidFill>
                  </a:tcPr>
                </a:tc>
                <a:tc>
                  <a:txBody>
                    <a:bodyPr/>
                    <a:lstStyle/>
                    <a:p>
                      <a:pPr algn="ctr">
                        <a:lnSpc>
                          <a:spcPts val="2799"/>
                        </a:lnSpc>
                        <a:defRPr/>
                      </a:pPr>
                      <a:r>
                        <a:rPr lang="en-US" sz="1999">
                          <a:solidFill>
                            <a:srgbClr val="000000"/>
                          </a:solidFill>
                          <a:latin typeface="Roboto Condensed Bold"/>
                          <a:ea typeface="Roboto Condensed Bold"/>
                          <a:cs typeface="Roboto Condensed Bold"/>
                          <a:sym typeface="Roboto Condensed Bold"/>
                        </a:rPr>
                        <a:t> 0.83</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CDD6FF"/>
                    </a:solidFill>
                  </a:tcPr>
                </a:tc>
                <a:tc>
                  <a:txBody>
                    <a:bodyPr/>
                    <a:lstStyle/>
                    <a:p>
                      <a:pPr algn="ctr">
                        <a:lnSpc>
                          <a:spcPts val="2799"/>
                        </a:lnSpc>
                        <a:defRPr/>
                      </a:pPr>
                      <a:r>
                        <a:rPr lang="en-US" sz="1999">
                          <a:solidFill>
                            <a:srgbClr val="000000"/>
                          </a:solidFill>
                          <a:latin typeface="Roboto Condensed Bold"/>
                          <a:ea typeface="Roboto Condensed Bold"/>
                          <a:cs typeface="Roboto Condensed Bold"/>
                          <a:sym typeface="Roboto Condensed Bold"/>
                        </a:rPr>
                        <a:t>0.84</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CDD6FF"/>
                    </a:solidFill>
                  </a:tcPr>
                </a:tc>
                <a:tc>
                  <a:txBody>
                    <a:bodyPr/>
                    <a:lstStyle/>
                    <a:p>
                      <a:pPr algn="ctr">
                        <a:lnSpc>
                          <a:spcPts val="2799"/>
                        </a:lnSpc>
                        <a:defRPr/>
                      </a:pPr>
                      <a:r>
                        <a:rPr lang="en-US" sz="1999">
                          <a:solidFill>
                            <a:srgbClr val="000000"/>
                          </a:solidFill>
                          <a:latin typeface="Roboto Condensed Bold"/>
                          <a:ea typeface="Roboto Condensed Bold"/>
                          <a:cs typeface="Roboto Condensed Bold"/>
                          <a:sym typeface="Roboto Condensed Bold"/>
                        </a:rPr>
                        <a:t>0.84</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FFFFFF"/>
                    </a:solidFill>
                  </a:tcPr>
                </a:tc>
                <a:tc>
                  <a:txBody>
                    <a:bodyPr/>
                    <a:lstStyle/>
                    <a:p>
                      <a:pPr algn="ctr">
                        <a:lnSpc>
                          <a:spcPts val="2799"/>
                        </a:lnSpc>
                        <a:defRPr/>
                      </a:pPr>
                      <a:r>
                        <a:rPr lang="en-US" sz="1999">
                          <a:solidFill>
                            <a:srgbClr val="000000"/>
                          </a:solidFill>
                          <a:latin typeface="Roboto Condensed"/>
                          <a:ea typeface="Roboto Condensed"/>
                          <a:cs typeface="Roboto Condensed"/>
                          <a:sym typeface="Roboto Condensed"/>
                        </a:rPr>
                        <a:t>0.83</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1221087">
                <a:tc>
                  <a:txBody>
                    <a:bodyPr/>
                    <a:lstStyle/>
                    <a:p>
                      <a:pPr algn="ctr">
                        <a:lnSpc>
                          <a:spcPts val="2519"/>
                        </a:lnSpc>
                        <a:defRPr/>
                      </a:pPr>
                      <a:r>
                        <a:rPr lang="en-US" sz="1799">
                          <a:solidFill>
                            <a:srgbClr val="000000"/>
                          </a:solidFill>
                          <a:latin typeface="Roboto Condensed"/>
                          <a:ea typeface="Roboto Condensed"/>
                          <a:cs typeface="Roboto Condensed"/>
                          <a:sym typeface="Roboto Condensed"/>
                        </a:rPr>
                        <a:t>Decission Tree</a:t>
                      </a:r>
                      <a:endParaRPr lang="en-US" sz="1100"/>
                    </a:p>
                    <a:p>
                      <a:pPr algn="ctr">
                        <a:lnSpc>
                          <a:spcPts val="2519"/>
                        </a:lnSpc>
                      </a:pPr>
                      <a:r>
                        <a:rPr lang="en-US" sz="1799">
                          <a:solidFill>
                            <a:srgbClr val="000000"/>
                          </a:solidFill>
                          <a:latin typeface="Roboto Condensed"/>
                          <a:ea typeface="Roboto Condensed"/>
                          <a:cs typeface="Roboto Condensed"/>
                          <a:sym typeface="Roboto Condensed"/>
                        </a:rPr>
                        <a:t> (tf-idf)</a:t>
                      </a:r>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CDD6FF"/>
                    </a:solidFill>
                  </a:tcPr>
                </a:tc>
                <a:tc>
                  <a:txBody>
                    <a:bodyPr/>
                    <a:lstStyle/>
                    <a:p>
                      <a:pPr algn="ctr">
                        <a:lnSpc>
                          <a:spcPts val="2799"/>
                        </a:lnSpc>
                        <a:defRPr/>
                      </a:pPr>
                      <a:r>
                        <a:rPr lang="en-US" sz="1999">
                          <a:solidFill>
                            <a:srgbClr val="000000"/>
                          </a:solidFill>
                          <a:latin typeface="Roboto Condensed"/>
                          <a:ea typeface="Roboto Condensed"/>
                          <a:cs typeface="Roboto Condensed"/>
                          <a:sym typeface="Roboto Condensed"/>
                        </a:rPr>
                        <a:t>0.7015</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CDD6FF"/>
                    </a:solidFill>
                  </a:tcPr>
                </a:tc>
                <a:tc>
                  <a:txBody>
                    <a:bodyPr/>
                    <a:lstStyle/>
                    <a:p>
                      <a:pPr algn="ctr">
                        <a:lnSpc>
                          <a:spcPts val="2799"/>
                        </a:lnSpc>
                        <a:defRPr/>
                      </a:pPr>
                      <a:r>
                        <a:rPr lang="en-US" sz="1999">
                          <a:solidFill>
                            <a:srgbClr val="000000"/>
                          </a:solidFill>
                          <a:latin typeface="Roboto Condensed"/>
                          <a:ea typeface="Roboto Condensed"/>
                          <a:cs typeface="Roboto Condensed"/>
                          <a:sym typeface="Roboto Condensed"/>
                        </a:rPr>
                        <a:t>0.6994</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CDD6FF"/>
                    </a:solidFill>
                  </a:tcPr>
                </a:tc>
                <a:tc>
                  <a:txBody>
                    <a:bodyPr/>
                    <a:lstStyle/>
                    <a:p>
                      <a:pPr algn="ctr">
                        <a:lnSpc>
                          <a:spcPts val="2799"/>
                        </a:lnSpc>
                        <a:defRPr/>
                      </a:pPr>
                      <a:r>
                        <a:rPr lang="en-US" sz="1999">
                          <a:solidFill>
                            <a:srgbClr val="000000"/>
                          </a:solidFill>
                          <a:latin typeface="Roboto Condensed"/>
                          <a:ea typeface="Roboto Condensed"/>
                          <a:cs typeface="Roboto Condensed"/>
                          <a:sym typeface="Roboto Condensed"/>
                        </a:rPr>
                        <a:t>0.7057</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FFFFFF"/>
                    </a:solidFill>
                  </a:tcPr>
                </a:tc>
                <a:tc>
                  <a:txBody>
                    <a:bodyPr/>
                    <a:lstStyle/>
                    <a:p>
                      <a:pPr algn="ctr">
                        <a:lnSpc>
                          <a:spcPts val="2799"/>
                        </a:lnSpc>
                        <a:defRPr/>
                      </a:pPr>
                      <a:r>
                        <a:rPr lang="en-US" sz="1999">
                          <a:solidFill>
                            <a:srgbClr val="000000"/>
                          </a:solidFill>
                          <a:latin typeface="Roboto Condensed"/>
                          <a:ea typeface="Roboto Condensed"/>
                          <a:cs typeface="Roboto Condensed"/>
                          <a:sym typeface="Roboto Condensed"/>
                        </a:rPr>
                        <a:t>0.6999</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r h="1154482">
                <a:tc>
                  <a:txBody>
                    <a:bodyPr/>
                    <a:lstStyle/>
                    <a:p>
                      <a:pPr algn="ctr">
                        <a:lnSpc>
                          <a:spcPts val="2100"/>
                        </a:lnSpc>
                        <a:defRPr/>
                      </a:pPr>
                      <a:r>
                        <a:rPr lang="en-US" sz="1500">
                          <a:solidFill>
                            <a:srgbClr val="000000"/>
                          </a:solidFill>
                          <a:latin typeface="Roboto Condensed"/>
                          <a:ea typeface="Roboto Condensed"/>
                          <a:cs typeface="Roboto Condensed"/>
                          <a:sym typeface="Roboto Condensed"/>
                        </a:rPr>
                        <a:t>Random Forest</a:t>
                      </a:r>
                      <a:endParaRPr lang="en-US" sz="1100"/>
                    </a:p>
                    <a:p>
                      <a:pPr algn="ctr">
                        <a:lnSpc>
                          <a:spcPts val="2519"/>
                        </a:lnSpc>
                      </a:pPr>
                      <a:r>
                        <a:rPr lang="en-US" sz="1799">
                          <a:solidFill>
                            <a:srgbClr val="000000"/>
                          </a:solidFill>
                          <a:latin typeface="Roboto Condensed"/>
                          <a:ea typeface="Roboto Condensed"/>
                          <a:cs typeface="Roboto Condensed"/>
                          <a:sym typeface="Roboto Condensed"/>
                        </a:rPr>
                        <a:t> (tf-idf)</a:t>
                      </a:r>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CDD6FF"/>
                    </a:solidFill>
                  </a:tcPr>
                </a:tc>
                <a:tc>
                  <a:txBody>
                    <a:bodyPr/>
                    <a:lstStyle/>
                    <a:p>
                      <a:pPr algn="ctr">
                        <a:lnSpc>
                          <a:spcPts val="2519"/>
                        </a:lnSpc>
                        <a:defRPr/>
                      </a:pPr>
                      <a:r>
                        <a:rPr lang="en-US" sz="1799">
                          <a:solidFill>
                            <a:srgbClr val="000000"/>
                          </a:solidFill>
                          <a:latin typeface="Roboto Condensed"/>
                          <a:ea typeface="Roboto Condensed"/>
                          <a:cs typeface="Roboto Condensed"/>
                          <a:sym typeface="Roboto Condensed"/>
                        </a:rPr>
                        <a:t>0.7639</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CDD6FF"/>
                    </a:solidFill>
                  </a:tcPr>
                </a:tc>
                <a:tc>
                  <a:txBody>
                    <a:bodyPr/>
                    <a:lstStyle/>
                    <a:p>
                      <a:pPr algn="ctr">
                        <a:lnSpc>
                          <a:spcPts val="2799"/>
                        </a:lnSpc>
                        <a:defRPr/>
                      </a:pPr>
                      <a:r>
                        <a:rPr lang="en-US" sz="1999">
                          <a:solidFill>
                            <a:srgbClr val="000000"/>
                          </a:solidFill>
                          <a:latin typeface="Roboto Condensed"/>
                          <a:ea typeface="Roboto Condensed"/>
                          <a:cs typeface="Roboto Condensed"/>
                          <a:sym typeface="Roboto Condensed"/>
                        </a:rPr>
                        <a:t>0.7632</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CDD6FF"/>
                    </a:solidFill>
                  </a:tcPr>
                </a:tc>
                <a:tc>
                  <a:txBody>
                    <a:bodyPr/>
                    <a:lstStyle/>
                    <a:p>
                      <a:pPr algn="ctr">
                        <a:lnSpc>
                          <a:spcPts val="2799"/>
                        </a:lnSpc>
                        <a:defRPr/>
                      </a:pPr>
                      <a:r>
                        <a:rPr lang="en-US" sz="1999">
                          <a:solidFill>
                            <a:srgbClr val="000000"/>
                          </a:solidFill>
                          <a:latin typeface="Roboto Condensed"/>
                          <a:ea typeface="Roboto Condensed"/>
                          <a:cs typeface="Roboto Condensed"/>
                          <a:sym typeface="Roboto Condensed"/>
                        </a:rPr>
                        <a:t>0.7623</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FFFFFF"/>
                    </a:solidFill>
                  </a:tcPr>
                </a:tc>
                <a:tc>
                  <a:txBody>
                    <a:bodyPr/>
                    <a:lstStyle/>
                    <a:p>
                      <a:pPr algn="ctr">
                        <a:lnSpc>
                          <a:spcPts val="2659"/>
                        </a:lnSpc>
                        <a:defRPr/>
                      </a:pPr>
                      <a:r>
                        <a:rPr lang="en-US" sz="1899">
                          <a:solidFill>
                            <a:srgbClr val="000000"/>
                          </a:solidFill>
                          <a:latin typeface="Roboto Condensed"/>
                          <a:ea typeface="Roboto Condensed"/>
                          <a:cs typeface="Roboto Condensed"/>
                          <a:sym typeface="Roboto Condensed"/>
                        </a:rPr>
                        <a:t>0.7623</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r h="936355">
                <a:tc>
                  <a:txBody>
                    <a:bodyPr/>
                    <a:lstStyle/>
                    <a:p>
                      <a:pPr algn="ctr">
                        <a:lnSpc>
                          <a:spcPts val="2100"/>
                        </a:lnSpc>
                        <a:defRPr/>
                      </a:pPr>
                      <a:r>
                        <a:rPr lang="en-US" sz="1500">
                          <a:solidFill>
                            <a:srgbClr val="000000"/>
                          </a:solidFill>
                          <a:latin typeface="Roboto Condensed"/>
                          <a:ea typeface="Roboto Condensed"/>
                          <a:cs typeface="Roboto Condensed"/>
                          <a:sym typeface="Roboto Condensed"/>
                        </a:rPr>
                        <a:t>LSTM (label encoder)</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CDD6FF"/>
                    </a:solidFill>
                  </a:tcPr>
                </a:tc>
                <a:tc>
                  <a:txBody>
                    <a:bodyPr/>
                    <a:lstStyle/>
                    <a:p>
                      <a:pPr algn="ctr">
                        <a:lnSpc>
                          <a:spcPts val="2519"/>
                        </a:lnSpc>
                        <a:defRPr/>
                      </a:pPr>
                      <a:r>
                        <a:rPr lang="en-US" sz="1799">
                          <a:solidFill>
                            <a:srgbClr val="000000"/>
                          </a:solidFill>
                          <a:latin typeface="Roboto Condensed"/>
                          <a:ea typeface="Roboto Condensed"/>
                          <a:cs typeface="Roboto Condensed"/>
                          <a:sym typeface="Roboto Condensed"/>
                        </a:rPr>
                        <a:t>0.83</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CDD6FF"/>
                    </a:solidFill>
                  </a:tcPr>
                </a:tc>
                <a:tc>
                  <a:txBody>
                    <a:bodyPr/>
                    <a:lstStyle/>
                    <a:p>
                      <a:pPr algn="ctr">
                        <a:lnSpc>
                          <a:spcPts val="2799"/>
                        </a:lnSpc>
                        <a:defRPr/>
                      </a:pPr>
                      <a:r>
                        <a:rPr lang="en-US" sz="1999">
                          <a:solidFill>
                            <a:srgbClr val="000000"/>
                          </a:solidFill>
                          <a:latin typeface="Roboto Condensed"/>
                          <a:ea typeface="Roboto Condensed"/>
                          <a:cs typeface="Roboto Condensed"/>
                          <a:sym typeface="Roboto Condensed"/>
                        </a:rPr>
                        <a:t>0.83</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CDD6FF"/>
                    </a:solidFill>
                  </a:tcPr>
                </a:tc>
                <a:tc>
                  <a:txBody>
                    <a:bodyPr/>
                    <a:lstStyle/>
                    <a:p>
                      <a:pPr algn="ctr">
                        <a:lnSpc>
                          <a:spcPts val="2799"/>
                        </a:lnSpc>
                        <a:defRPr/>
                      </a:pPr>
                      <a:r>
                        <a:rPr lang="en-US" sz="1999">
                          <a:solidFill>
                            <a:srgbClr val="000000"/>
                          </a:solidFill>
                          <a:latin typeface="Roboto Condensed"/>
                          <a:ea typeface="Roboto Condensed"/>
                          <a:cs typeface="Roboto Condensed"/>
                          <a:sym typeface="Roboto Condensed"/>
                        </a:rPr>
                        <a:t>0.83</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FFFFFF"/>
                    </a:solidFill>
                  </a:tcPr>
                </a:tc>
                <a:tc>
                  <a:txBody>
                    <a:bodyPr/>
                    <a:lstStyle/>
                    <a:p>
                      <a:pPr algn="ctr">
                        <a:lnSpc>
                          <a:spcPts val="2659"/>
                        </a:lnSpc>
                        <a:defRPr/>
                      </a:pPr>
                      <a:r>
                        <a:rPr lang="en-US" sz="1899">
                          <a:solidFill>
                            <a:srgbClr val="000000"/>
                          </a:solidFill>
                          <a:latin typeface="Roboto Condensed"/>
                          <a:ea typeface="Roboto Condensed"/>
                          <a:cs typeface="Roboto Condensed"/>
                          <a:sym typeface="Roboto Condensed"/>
                        </a:rPr>
                        <a:t>0.83</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FFFFFF"/>
                    </a:solidFill>
                  </a:tcPr>
                </a:tc>
                <a:extLst>
                  <a:ext uri="{0D108BD9-81ED-4DB2-BD59-A6C34878D82A}">
                    <a16:rowId xmlns:a16="http://schemas.microsoft.com/office/drawing/2014/main" val="10006"/>
                  </a:ext>
                </a:extLst>
              </a:tr>
            </a:tbl>
          </a:graphicData>
        </a:graphic>
      </p:graphicFrame>
      <p:sp>
        <p:nvSpPr>
          <p:cNvPr id="5" name="TextBox 5"/>
          <p:cNvSpPr txBox="1"/>
          <p:nvPr/>
        </p:nvSpPr>
        <p:spPr>
          <a:xfrm>
            <a:off x="4720019" y="53779"/>
            <a:ext cx="8890769" cy="641201"/>
          </a:xfrm>
          <a:prstGeom prst="rect">
            <a:avLst/>
          </a:prstGeom>
        </p:spPr>
        <p:txBody>
          <a:bodyPr lIns="0" tIns="0" rIns="0" bIns="0" rtlCol="0" anchor="t">
            <a:spAutoFit/>
          </a:bodyPr>
          <a:lstStyle/>
          <a:p>
            <a:pPr algn="ctr">
              <a:lnSpc>
                <a:spcPts val="5038"/>
              </a:lnSpc>
            </a:pPr>
            <a:r>
              <a:rPr lang="en-US" sz="3598" dirty="0">
                <a:solidFill>
                  <a:srgbClr val="004AAD"/>
                </a:solidFill>
                <a:latin typeface="Arial Bold"/>
                <a:ea typeface="Arial Bold"/>
                <a:cs typeface="Arial Bold"/>
                <a:sym typeface="Arial Bold"/>
              </a:rPr>
              <a:t>MODEL EĞİTİMİ VE DEĞERLENDİRME</a:t>
            </a:r>
          </a:p>
        </p:txBody>
      </p:sp>
    </p:spTree>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p:cNvGraphicFramePr>
            <a:graphicFrameLocks noGrp="1"/>
          </p:cNvGraphicFramePr>
          <p:nvPr/>
        </p:nvGraphicFramePr>
        <p:xfrm>
          <a:off x="2219455" y="1193907"/>
          <a:ext cx="13849090" cy="6848478"/>
        </p:xfrm>
        <a:graphic>
          <a:graphicData uri="http://schemas.openxmlformats.org/drawingml/2006/table">
            <a:tbl>
              <a:tblPr/>
              <a:tblGrid>
                <a:gridCol w="3384127">
                  <a:extLst>
                    <a:ext uri="{9D8B030D-6E8A-4147-A177-3AD203B41FA5}">
                      <a16:colId xmlns:a16="http://schemas.microsoft.com/office/drawing/2014/main" val="20000"/>
                    </a:ext>
                  </a:extLst>
                </a:gridCol>
                <a:gridCol w="3488321">
                  <a:extLst>
                    <a:ext uri="{9D8B030D-6E8A-4147-A177-3AD203B41FA5}">
                      <a16:colId xmlns:a16="http://schemas.microsoft.com/office/drawing/2014/main" val="20001"/>
                    </a:ext>
                  </a:extLst>
                </a:gridCol>
                <a:gridCol w="3488321">
                  <a:extLst>
                    <a:ext uri="{9D8B030D-6E8A-4147-A177-3AD203B41FA5}">
                      <a16:colId xmlns:a16="http://schemas.microsoft.com/office/drawing/2014/main" val="20002"/>
                    </a:ext>
                  </a:extLst>
                </a:gridCol>
                <a:gridCol w="3488321">
                  <a:extLst>
                    <a:ext uri="{9D8B030D-6E8A-4147-A177-3AD203B41FA5}">
                      <a16:colId xmlns:a16="http://schemas.microsoft.com/office/drawing/2014/main" val="20003"/>
                    </a:ext>
                  </a:extLst>
                </a:gridCol>
              </a:tblGrid>
              <a:tr h="948954">
                <a:tc>
                  <a:txBody>
                    <a:bodyPr/>
                    <a:lstStyle/>
                    <a:p>
                      <a:pPr algn="ctr">
                        <a:lnSpc>
                          <a:spcPts val="3079"/>
                        </a:lnSpc>
                        <a:defRPr/>
                      </a:pPr>
                      <a:r>
                        <a:rPr lang="en-US" sz="2199">
                          <a:solidFill>
                            <a:srgbClr val="000000"/>
                          </a:solidFill>
                          <a:latin typeface="Arial Bold"/>
                          <a:ea typeface="Arial Bold"/>
                          <a:cs typeface="Arial Bold"/>
                          <a:sym typeface="Arial Bold"/>
                        </a:rPr>
                        <a:t>XLM ROBERTA</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99ACFF"/>
                    </a:solidFill>
                  </a:tcPr>
                </a:tc>
                <a:tc>
                  <a:txBody>
                    <a:bodyPr/>
                    <a:lstStyle/>
                    <a:p>
                      <a:pPr algn="ctr">
                        <a:lnSpc>
                          <a:spcPts val="3079"/>
                        </a:lnSpc>
                        <a:defRPr/>
                      </a:pPr>
                      <a:r>
                        <a:rPr lang="en-US" sz="2199">
                          <a:solidFill>
                            <a:srgbClr val="000000"/>
                          </a:solidFill>
                          <a:latin typeface="Arial Bold"/>
                          <a:ea typeface="Arial Bold"/>
                          <a:cs typeface="Arial Bold"/>
                          <a:sym typeface="Arial Bold"/>
                        </a:rPr>
                        <a:t>Precission</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99ACFF"/>
                    </a:solidFill>
                  </a:tcPr>
                </a:tc>
                <a:tc>
                  <a:txBody>
                    <a:bodyPr/>
                    <a:lstStyle/>
                    <a:p>
                      <a:pPr algn="ctr">
                        <a:lnSpc>
                          <a:spcPts val="3079"/>
                        </a:lnSpc>
                        <a:defRPr/>
                      </a:pPr>
                      <a:r>
                        <a:rPr lang="en-US" sz="2199">
                          <a:solidFill>
                            <a:srgbClr val="000000"/>
                          </a:solidFill>
                          <a:latin typeface="Arial Bold"/>
                          <a:ea typeface="Arial Bold"/>
                          <a:cs typeface="Arial Bold"/>
                          <a:sym typeface="Arial Bold"/>
                        </a:rPr>
                        <a:t>Recall </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99ACFF"/>
                    </a:solidFill>
                  </a:tcPr>
                </a:tc>
                <a:tc>
                  <a:txBody>
                    <a:bodyPr/>
                    <a:lstStyle/>
                    <a:p>
                      <a:pPr algn="ctr">
                        <a:lnSpc>
                          <a:spcPts val="3079"/>
                        </a:lnSpc>
                        <a:defRPr/>
                      </a:pPr>
                      <a:r>
                        <a:rPr lang="en-US" sz="2199">
                          <a:solidFill>
                            <a:srgbClr val="000000"/>
                          </a:solidFill>
                          <a:latin typeface="Arial Bold"/>
                          <a:ea typeface="Arial Bold"/>
                          <a:cs typeface="Arial Bold"/>
                          <a:sym typeface="Arial Bold"/>
                        </a:rPr>
                        <a:t>F-Score</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99ACFF"/>
                    </a:solidFill>
                  </a:tcPr>
                </a:tc>
                <a:extLst>
                  <a:ext uri="{0D108BD9-81ED-4DB2-BD59-A6C34878D82A}">
                    <a16:rowId xmlns:a16="http://schemas.microsoft.com/office/drawing/2014/main" val="10000"/>
                  </a:ext>
                </a:extLst>
              </a:tr>
              <a:tr h="983254">
                <a:tc>
                  <a:txBody>
                    <a:bodyPr/>
                    <a:lstStyle/>
                    <a:p>
                      <a:pPr algn="ctr">
                        <a:lnSpc>
                          <a:spcPts val="3359"/>
                        </a:lnSpc>
                        <a:defRPr/>
                      </a:pPr>
                      <a:r>
                        <a:rPr lang="en-US" sz="2399">
                          <a:solidFill>
                            <a:srgbClr val="000000"/>
                          </a:solidFill>
                          <a:latin typeface="Arial"/>
                          <a:ea typeface="Arial"/>
                          <a:cs typeface="Arial"/>
                          <a:sym typeface="Arial"/>
                        </a:rPr>
                        <a:t>korku</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CDD6FF"/>
                    </a:solidFill>
                  </a:tcPr>
                </a:tc>
                <a:tc>
                  <a:txBody>
                    <a:bodyPr/>
                    <a:lstStyle/>
                    <a:p>
                      <a:pPr algn="ctr">
                        <a:lnSpc>
                          <a:spcPts val="3359"/>
                        </a:lnSpc>
                        <a:defRPr/>
                      </a:pPr>
                      <a:r>
                        <a:rPr lang="en-US" sz="2399">
                          <a:solidFill>
                            <a:srgbClr val="000000"/>
                          </a:solidFill>
                          <a:latin typeface="Arial"/>
                          <a:ea typeface="Arial"/>
                          <a:cs typeface="Arial"/>
                          <a:sym typeface="Arial"/>
                        </a:rPr>
                        <a:t>0.94</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FFFFFF"/>
                    </a:solidFill>
                  </a:tcPr>
                </a:tc>
                <a:tc>
                  <a:txBody>
                    <a:bodyPr/>
                    <a:lstStyle/>
                    <a:p>
                      <a:pPr algn="ctr">
                        <a:lnSpc>
                          <a:spcPts val="3359"/>
                        </a:lnSpc>
                        <a:defRPr/>
                      </a:pPr>
                      <a:r>
                        <a:rPr lang="en-US" sz="2399">
                          <a:solidFill>
                            <a:srgbClr val="000000"/>
                          </a:solidFill>
                          <a:latin typeface="Arial"/>
                          <a:ea typeface="Arial"/>
                          <a:cs typeface="Arial"/>
                          <a:sym typeface="Arial"/>
                        </a:rPr>
                        <a:t>0.93</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FFFFFF"/>
                    </a:solidFill>
                  </a:tcPr>
                </a:tc>
                <a:tc>
                  <a:txBody>
                    <a:bodyPr/>
                    <a:lstStyle/>
                    <a:p>
                      <a:pPr algn="ctr">
                        <a:lnSpc>
                          <a:spcPts val="3359"/>
                        </a:lnSpc>
                        <a:defRPr/>
                      </a:pPr>
                      <a:r>
                        <a:rPr lang="en-US" sz="2399">
                          <a:solidFill>
                            <a:srgbClr val="000000"/>
                          </a:solidFill>
                          <a:latin typeface="Arial"/>
                          <a:ea typeface="Arial"/>
                          <a:cs typeface="Arial"/>
                          <a:sym typeface="Arial"/>
                        </a:rPr>
                        <a:t>0.94</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983254">
                <a:tc>
                  <a:txBody>
                    <a:bodyPr/>
                    <a:lstStyle/>
                    <a:p>
                      <a:pPr algn="ctr">
                        <a:lnSpc>
                          <a:spcPts val="3359"/>
                        </a:lnSpc>
                        <a:defRPr/>
                      </a:pPr>
                      <a:r>
                        <a:rPr lang="en-US" sz="2399">
                          <a:solidFill>
                            <a:srgbClr val="000000"/>
                          </a:solidFill>
                          <a:latin typeface="Arial"/>
                          <a:ea typeface="Arial"/>
                          <a:cs typeface="Arial"/>
                          <a:sym typeface="Arial"/>
                        </a:rPr>
                        <a:t>küçümseme</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CDD6FF"/>
                    </a:solidFill>
                  </a:tcPr>
                </a:tc>
                <a:tc>
                  <a:txBody>
                    <a:bodyPr/>
                    <a:lstStyle/>
                    <a:p>
                      <a:pPr algn="ctr">
                        <a:lnSpc>
                          <a:spcPts val="3359"/>
                        </a:lnSpc>
                        <a:defRPr/>
                      </a:pPr>
                      <a:r>
                        <a:rPr lang="en-US" sz="2399">
                          <a:solidFill>
                            <a:srgbClr val="000000"/>
                          </a:solidFill>
                          <a:latin typeface="Arial"/>
                          <a:ea typeface="Arial"/>
                          <a:cs typeface="Arial"/>
                          <a:sym typeface="Arial"/>
                        </a:rPr>
                        <a:t>0.81</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FFFFFF"/>
                    </a:solidFill>
                  </a:tcPr>
                </a:tc>
                <a:tc>
                  <a:txBody>
                    <a:bodyPr/>
                    <a:lstStyle/>
                    <a:p>
                      <a:pPr algn="ctr">
                        <a:lnSpc>
                          <a:spcPts val="3359"/>
                        </a:lnSpc>
                        <a:defRPr/>
                      </a:pPr>
                      <a:r>
                        <a:rPr lang="en-US" sz="2399">
                          <a:solidFill>
                            <a:srgbClr val="000000"/>
                          </a:solidFill>
                          <a:latin typeface="Arial"/>
                          <a:ea typeface="Arial"/>
                          <a:cs typeface="Arial"/>
                          <a:sym typeface="Arial"/>
                        </a:rPr>
                        <a:t>0.65</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FFFFFF"/>
                    </a:solidFill>
                  </a:tcPr>
                </a:tc>
                <a:tc>
                  <a:txBody>
                    <a:bodyPr/>
                    <a:lstStyle/>
                    <a:p>
                      <a:pPr algn="ctr">
                        <a:lnSpc>
                          <a:spcPts val="3359"/>
                        </a:lnSpc>
                        <a:defRPr/>
                      </a:pPr>
                      <a:r>
                        <a:rPr lang="en-US" sz="2399">
                          <a:solidFill>
                            <a:srgbClr val="000000"/>
                          </a:solidFill>
                          <a:latin typeface="Arial"/>
                          <a:ea typeface="Arial"/>
                          <a:cs typeface="Arial"/>
                          <a:sym typeface="Arial"/>
                        </a:rPr>
                        <a:t>0.72</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983254">
                <a:tc>
                  <a:txBody>
                    <a:bodyPr/>
                    <a:lstStyle/>
                    <a:p>
                      <a:pPr algn="ctr">
                        <a:lnSpc>
                          <a:spcPts val="3359"/>
                        </a:lnSpc>
                        <a:defRPr/>
                      </a:pPr>
                      <a:r>
                        <a:rPr lang="en-US" sz="2399">
                          <a:solidFill>
                            <a:srgbClr val="000000"/>
                          </a:solidFill>
                          <a:latin typeface="Arial"/>
                          <a:ea typeface="Arial"/>
                          <a:cs typeface="Arial"/>
                          <a:sym typeface="Arial"/>
                        </a:rPr>
                        <a:t>mutluluk</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CDD6FF"/>
                    </a:solidFill>
                  </a:tcPr>
                </a:tc>
                <a:tc>
                  <a:txBody>
                    <a:bodyPr/>
                    <a:lstStyle/>
                    <a:p>
                      <a:pPr algn="ctr">
                        <a:lnSpc>
                          <a:spcPts val="3359"/>
                        </a:lnSpc>
                        <a:defRPr/>
                      </a:pPr>
                      <a:r>
                        <a:rPr lang="en-US" sz="2399">
                          <a:solidFill>
                            <a:srgbClr val="000000"/>
                          </a:solidFill>
                          <a:latin typeface="Arial"/>
                          <a:ea typeface="Arial"/>
                          <a:cs typeface="Arial"/>
                          <a:sym typeface="Arial"/>
                        </a:rPr>
                        <a:t>0.81</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FFFFFF"/>
                    </a:solidFill>
                  </a:tcPr>
                </a:tc>
                <a:tc>
                  <a:txBody>
                    <a:bodyPr/>
                    <a:lstStyle/>
                    <a:p>
                      <a:pPr algn="ctr">
                        <a:lnSpc>
                          <a:spcPts val="3359"/>
                        </a:lnSpc>
                        <a:defRPr/>
                      </a:pPr>
                      <a:r>
                        <a:rPr lang="en-US" sz="2399">
                          <a:solidFill>
                            <a:srgbClr val="000000"/>
                          </a:solidFill>
                          <a:latin typeface="Arial"/>
                          <a:ea typeface="Arial"/>
                          <a:cs typeface="Arial"/>
                          <a:sym typeface="Arial"/>
                        </a:rPr>
                        <a:t>0.88</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FFFFFF"/>
                    </a:solidFill>
                  </a:tcPr>
                </a:tc>
                <a:tc>
                  <a:txBody>
                    <a:bodyPr/>
                    <a:lstStyle/>
                    <a:p>
                      <a:pPr algn="ctr">
                        <a:lnSpc>
                          <a:spcPts val="3359"/>
                        </a:lnSpc>
                        <a:defRPr/>
                      </a:pPr>
                      <a:r>
                        <a:rPr lang="en-US" sz="2399">
                          <a:solidFill>
                            <a:srgbClr val="000000"/>
                          </a:solidFill>
                          <a:latin typeface="Arial"/>
                          <a:ea typeface="Arial"/>
                          <a:cs typeface="Arial"/>
                          <a:sym typeface="Arial"/>
                        </a:rPr>
                        <a:t>0.84</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983254">
                <a:tc>
                  <a:txBody>
                    <a:bodyPr/>
                    <a:lstStyle/>
                    <a:p>
                      <a:pPr algn="ctr">
                        <a:lnSpc>
                          <a:spcPts val="3359"/>
                        </a:lnSpc>
                        <a:defRPr/>
                      </a:pPr>
                      <a:r>
                        <a:rPr lang="en-US" sz="2399">
                          <a:solidFill>
                            <a:srgbClr val="000000"/>
                          </a:solidFill>
                          <a:latin typeface="Arial"/>
                          <a:ea typeface="Arial"/>
                          <a:cs typeface="Arial"/>
                          <a:sym typeface="Arial"/>
                        </a:rPr>
                        <a:t>öfke</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CDD6FF"/>
                    </a:solidFill>
                  </a:tcPr>
                </a:tc>
                <a:tc>
                  <a:txBody>
                    <a:bodyPr/>
                    <a:lstStyle/>
                    <a:p>
                      <a:pPr algn="ctr">
                        <a:lnSpc>
                          <a:spcPts val="3359"/>
                        </a:lnSpc>
                        <a:defRPr/>
                      </a:pPr>
                      <a:r>
                        <a:rPr lang="en-US" sz="2399">
                          <a:solidFill>
                            <a:srgbClr val="000000"/>
                          </a:solidFill>
                          <a:latin typeface="Arial"/>
                          <a:ea typeface="Arial"/>
                          <a:cs typeface="Arial"/>
                          <a:sym typeface="Arial"/>
                        </a:rPr>
                        <a:t>0.80</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FFFFFF"/>
                    </a:solidFill>
                  </a:tcPr>
                </a:tc>
                <a:tc>
                  <a:txBody>
                    <a:bodyPr/>
                    <a:lstStyle/>
                    <a:p>
                      <a:pPr algn="ctr">
                        <a:lnSpc>
                          <a:spcPts val="3359"/>
                        </a:lnSpc>
                        <a:defRPr/>
                      </a:pPr>
                      <a:r>
                        <a:rPr lang="en-US" sz="2399">
                          <a:solidFill>
                            <a:srgbClr val="000000"/>
                          </a:solidFill>
                          <a:latin typeface="Arial"/>
                          <a:ea typeface="Arial"/>
                          <a:cs typeface="Arial"/>
                          <a:sym typeface="Arial"/>
                        </a:rPr>
                        <a:t>0.78</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FFFFFF"/>
                    </a:solidFill>
                  </a:tcPr>
                </a:tc>
                <a:tc>
                  <a:txBody>
                    <a:bodyPr/>
                    <a:lstStyle/>
                    <a:p>
                      <a:pPr algn="ctr">
                        <a:lnSpc>
                          <a:spcPts val="3359"/>
                        </a:lnSpc>
                        <a:defRPr/>
                      </a:pPr>
                      <a:r>
                        <a:rPr lang="en-US" sz="2399">
                          <a:solidFill>
                            <a:srgbClr val="000000"/>
                          </a:solidFill>
                          <a:latin typeface="Arial"/>
                          <a:ea typeface="Arial"/>
                          <a:cs typeface="Arial"/>
                          <a:sym typeface="Arial"/>
                        </a:rPr>
                        <a:t>0.79</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r h="983254">
                <a:tc>
                  <a:txBody>
                    <a:bodyPr/>
                    <a:lstStyle/>
                    <a:p>
                      <a:pPr algn="ctr">
                        <a:lnSpc>
                          <a:spcPts val="3359"/>
                        </a:lnSpc>
                        <a:defRPr/>
                      </a:pPr>
                      <a:r>
                        <a:rPr lang="en-US" sz="2399">
                          <a:solidFill>
                            <a:srgbClr val="000000"/>
                          </a:solidFill>
                          <a:latin typeface="Arial"/>
                          <a:ea typeface="Arial"/>
                          <a:cs typeface="Arial"/>
                          <a:sym typeface="Arial"/>
                        </a:rPr>
                        <a:t>üzüntü</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CDD6FF"/>
                    </a:solidFill>
                  </a:tcPr>
                </a:tc>
                <a:tc>
                  <a:txBody>
                    <a:bodyPr/>
                    <a:lstStyle/>
                    <a:p>
                      <a:pPr algn="ctr">
                        <a:lnSpc>
                          <a:spcPts val="3359"/>
                        </a:lnSpc>
                        <a:defRPr/>
                      </a:pPr>
                      <a:r>
                        <a:rPr lang="en-US" sz="2399">
                          <a:solidFill>
                            <a:srgbClr val="000000"/>
                          </a:solidFill>
                          <a:latin typeface="Arial"/>
                          <a:ea typeface="Arial"/>
                          <a:cs typeface="Arial"/>
                          <a:sym typeface="Arial"/>
                        </a:rPr>
                        <a:t>0.77</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FFFFFF"/>
                    </a:solidFill>
                  </a:tcPr>
                </a:tc>
                <a:tc>
                  <a:txBody>
                    <a:bodyPr/>
                    <a:lstStyle/>
                    <a:p>
                      <a:pPr algn="ctr">
                        <a:lnSpc>
                          <a:spcPts val="3359"/>
                        </a:lnSpc>
                        <a:defRPr/>
                      </a:pPr>
                      <a:r>
                        <a:rPr lang="en-US" sz="2399">
                          <a:solidFill>
                            <a:srgbClr val="000000"/>
                          </a:solidFill>
                          <a:latin typeface="Arial"/>
                          <a:ea typeface="Arial"/>
                          <a:cs typeface="Arial"/>
                          <a:sym typeface="Arial"/>
                        </a:rPr>
                        <a:t>0.85</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FFFFFF"/>
                    </a:solidFill>
                  </a:tcPr>
                </a:tc>
                <a:tc>
                  <a:txBody>
                    <a:bodyPr/>
                    <a:lstStyle/>
                    <a:p>
                      <a:pPr algn="ctr">
                        <a:lnSpc>
                          <a:spcPts val="3359"/>
                        </a:lnSpc>
                        <a:defRPr/>
                      </a:pPr>
                      <a:r>
                        <a:rPr lang="en-US" sz="2399">
                          <a:solidFill>
                            <a:srgbClr val="000000"/>
                          </a:solidFill>
                          <a:latin typeface="Arial"/>
                          <a:ea typeface="Arial"/>
                          <a:cs typeface="Arial"/>
                          <a:sym typeface="Arial"/>
                        </a:rPr>
                        <a:t>0.81</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r h="983254">
                <a:tc>
                  <a:txBody>
                    <a:bodyPr/>
                    <a:lstStyle/>
                    <a:p>
                      <a:pPr algn="ctr">
                        <a:lnSpc>
                          <a:spcPts val="3359"/>
                        </a:lnSpc>
                        <a:defRPr/>
                      </a:pPr>
                      <a:r>
                        <a:rPr lang="en-US" sz="2399">
                          <a:solidFill>
                            <a:srgbClr val="000000"/>
                          </a:solidFill>
                          <a:latin typeface="Arial"/>
                          <a:ea typeface="Arial"/>
                          <a:cs typeface="Arial"/>
                          <a:sym typeface="Arial"/>
                        </a:rPr>
                        <a:t>şaşkınlık</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CDD6FF"/>
                    </a:solidFill>
                  </a:tcPr>
                </a:tc>
                <a:tc>
                  <a:txBody>
                    <a:bodyPr/>
                    <a:lstStyle/>
                    <a:p>
                      <a:pPr algn="ctr">
                        <a:lnSpc>
                          <a:spcPts val="3359"/>
                        </a:lnSpc>
                        <a:defRPr/>
                      </a:pPr>
                      <a:r>
                        <a:rPr lang="en-US" sz="2399">
                          <a:solidFill>
                            <a:srgbClr val="000000"/>
                          </a:solidFill>
                          <a:latin typeface="Arial"/>
                          <a:ea typeface="Arial"/>
                          <a:cs typeface="Arial"/>
                          <a:sym typeface="Arial"/>
                        </a:rPr>
                        <a:t>0.91</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FFFFFF"/>
                    </a:solidFill>
                  </a:tcPr>
                </a:tc>
                <a:tc>
                  <a:txBody>
                    <a:bodyPr/>
                    <a:lstStyle/>
                    <a:p>
                      <a:pPr algn="ctr">
                        <a:lnSpc>
                          <a:spcPts val="3359"/>
                        </a:lnSpc>
                        <a:defRPr/>
                      </a:pPr>
                      <a:r>
                        <a:rPr lang="en-US" sz="2399">
                          <a:solidFill>
                            <a:srgbClr val="000000"/>
                          </a:solidFill>
                          <a:latin typeface="Arial"/>
                          <a:ea typeface="Arial"/>
                          <a:cs typeface="Arial"/>
                          <a:sym typeface="Arial"/>
                        </a:rPr>
                        <a:t>0.95</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FFFFFF"/>
                    </a:solidFill>
                  </a:tcPr>
                </a:tc>
                <a:tc>
                  <a:txBody>
                    <a:bodyPr/>
                    <a:lstStyle/>
                    <a:p>
                      <a:pPr algn="ctr">
                        <a:lnSpc>
                          <a:spcPts val="3359"/>
                        </a:lnSpc>
                        <a:defRPr/>
                      </a:pPr>
                      <a:r>
                        <a:rPr lang="en-US" sz="2399">
                          <a:solidFill>
                            <a:srgbClr val="000000"/>
                          </a:solidFill>
                          <a:latin typeface="Arial"/>
                          <a:ea typeface="Arial"/>
                          <a:cs typeface="Arial"/>
                          <a:sym typeface="Arial"/>
                        </a:rPr>
                        <a:t>0.93</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FFFFFF"/>
                    </a:solidFill>
                  </a:tcPr>
                </a:tc>
                <a:extLst>
                  <a:ext uri="{0D108BD9-81ED-4DB2-BD59-A6C34878D82A}">
                    <a16:rowId xmlns:a16="http://schemas.microsoft.com/office/drawing/2014/main" val="10006"/>
                  </a:ext>
                </a:extLst>
              </a:tr>
            </a:tbl>
          </a:graphicData>
        </a:graphic>
      </p:graphicFrame>
      <p:sp>
        <p:nvSpPr>
          <p:cNvPr id="5" name="TextBox 5"/>
          <p:cNvSpPr txBox="1"/>
          <p:nvPr/>
        </p:nvSpPr>
        <p:spPr>
          <a:xfrm>
            <a:off x="4698616" y="196215"/>
            <a:ext cx="8890769" cy="607346"/>
          </a:xfrm>
          <a:prstGeom prst="rect">
            <a:avLst/>
          </a:prstGeom>
        </p:spPr>
        <p:txBody>
          <a:bodyPr lIns="0" tIns="0" rIns="0" bIns="0" rtlCol="0" anchor="t">
            <a:spAutoFit/>
          </a:bodyPr>
          <a:lstStyle/>
          <a:p>
            <a:pPr algn="ctr">
              <a:lnSpc>
                <a:spcPts val="5038"/>
              </a:lnSpc>
            </a:pPr>
            <a:r>
              <a:rPr lang="en-US" sz="3598" dirty="0">
                <a:solidFill>
                  <a:srgbClr val="004AAD"/>
                </a:solidFill>
                <a:latin typeface="Arial Bold"/>
                <a:ea typeface="Arial Bold"/>
                <a:cs typeface="Arial Bold"/>
                <a:sym typeface="Arial Bold"/>
              </a:rPr>
              <a:t>MODEL EĞİTİMİ VE DEĞERLENDİRME</a:t>
            </a:r>
          </a:p>
        </p:txBody>
      </p:sp>
      <p:sp>
        <p:nvSpPr>
          <p:cNvPr id="6" name="TextBox 6"/>
          <p:cNvSpPr txBox="1"/>
          <p:nvPr/>
        </p:nvSpPr>
        <p:spPr>
          <a:xfrm>
            <a:off x="2219455" y="8090007"/>
            <a:ext cx="7146406" cy="533498"/>
          </a:xfrm>
          <a:prstGeom prst="rect">
            <a:avLst/>
          </a:prstGeom>
        </p:spPr>
        <p:txBody>
          <a:bodyPr lIns="0" tIns="0" rIns="0" bIns="0" rtlCol="0" anchor="t">
            <a:spAutoFit/>
          </a:bodyPr>
          <a:lstStyle/>
          <a:p>
            <a:pPr algn="ctr">
              <a:lnSpc>
                <a:spcPts val="3916"/>
              </a:lnSpc>
            </a:pPr>
            <a:r>
              <a:rPr lang="en-US" sz="2797">
                <a:solidFill>
                  <a:srgbClr val="004AAD"/>
                </a:solidFill>
                <a:latin typeface="Arial"/>
                <a:ea typeface="Arial"/>
                <a:cs typeface="Arial"/>
                <a:sym typeface="Arial"/>
              </a:rPr>
              <a:t>Test Verisi Üzerindeki Model Doğruluğu: 0.84</a:t>
            </a:r>
          </a:p>
        </p:txBody>
      </p:sp>
    </p:spTree>
  </p:cSld>
  <p:clrMapOvr>
    <a:masterClrMapping/>
  </p:clrMapOvr>
  <p:transition spd="slow">
    <p:push dir="u"/>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413</TotalTime>
  <Words>849</Words>
  <Application>Microsoft Office PowerPoint</Application>
  <PresentationFormat>Özel</PresentationFormat>
  <Paragraphs>260</Paragraphs>
  <Slides>16</Slides>
  <Notes>0</Notes>
  <HiddenSlides>0</HiddenSlides>
  <MMClips>1</MMClips>
  <ScaleCrop>false</ScaleCrop>
  <HeadingPairs>
    <vt:vector size="6" baseType="variant">
      <vt:variant>
        <vt:lpstr>Kullanılan Yazı Tipleri</vt:lpstr>
      </vt:variant>
      <vt:variant>
        <vt:i4>9</vt:i4>
      </vt:variant>
      <vt:variant>
        <vt:lpstr>Tema</vt:lpstr>
      </vt:variant>
      <vt:variant>
        <vt:i4>1</vt:i4>
      </vt:variant>
      <vt:variant>
        <vt:lpstr>Slayt Başlıkları</vt:lpstr>
      </vt:variant>
      <vt:variant>
        <vt:i4>16</vt:i4>
      </vt:variant>
    </vt:vector>
  </HeadingPairs>
  <TitlesOfParts>
    <vt:vector size="26" baseType="lpstr">
      <vt:lpstr>HK Modular</vt:lpstr>
      <vt:lpstr>Aileron Bold</vt:lpstr>
      <vt:lpstr>Roboto Bold</vt:lpstr>
      <vt:lpstr>Arial Bold</vt:lpstr>
      <vt:lpstr>Roboto Condensed</vt:lpstr>
      <vt:lpstr>Roboto Condensed Bold</vt:lpstr>
      <vt:lpstr>Arial</vt:lpstr>
      <vt:lpstr>Aileron</vt:lpstr>
      <vt:lpstr>Calibri</vt:lpstr>
      <vt:lpstr>Office Theme</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&lt;KATEGORİ&gt;</dc:title>
  <dc:creator>Monster</dc:creator>
  <cp:lastModifiedBy>kerem keskin</cp:lastModifiedBy>
  <cp:revision>6</cp:revision>
  <dcterms:created xsi:type="dcterms:W3CDTF">2006-08-16T00:00:00Z</dcterms:created>
  <dcterms:modified xsi:type="dcterms:W3CDTF">2024-08-09T07:45:45Z</dcterms:modified>
  <dc:identifier>DAGNRUmdkTY</dc:identifier>
</cp:coreProperties>
</file>